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98451586-A1F1-D546-902E-AE0BC383305F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231E59CA-967B-B54A-8F45-2873B3BB09E3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Slovenie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09 au 13.05.2011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0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335486"/>
            <a:ext cx="7272339" cy="5790677"/>
          </a:xfrm>
        </p:spPr>
        <p:txBody>
          <a:bodyPr/>
          <a:lstStyle/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L’enseignement</a:t>
            </a:r>
            <a:r>
              <a:rPr lang="en-US" b="1" dirty="0" smtClean="0"/>
              <a:t> </a:t>
            </a:r>
            <a:r>
              <a:rPr lang="en-US" b="1" dirty="0" err="1"/>
              <a:t>professionnel</a:t>
            </a:r>
            <a:r>
              <a:rPr lang="en-US" b="1" dirty="0"/>
              <a:t> </a:t>
            </a:r>
            <a:r>
              <a:rPr lang="en-US" b="1" dirty="0" err="1"/>
              <a:t>postsecondaire</a:t>
            </a:r>
            <a:r>
              <a:rPr lang="en-US" b="1" dirty="0"/>
              <a:t> et </a:t>
            </a:r>
            <a:r>
              <a:rPr lang="en-US" b="1" dirty="0" err="1"/>
              <a:t>cours</a:t>
            </a:r>
            <a:r>
              <a:rPr lang="en-US" b="1" dirty="0"/>
              <a:t> </a:t>
            </a:r>
            <a:r>
              <a:rPr lang="en-US" b="1" dirty="0" err="1"/>
              <a:t>préparatoire</a:t>
            </a:r>
            <a:r>
              <a:rPr lang="en-US" b="1" dirty="0"/>
              <a:t> </a:t>
            </a:r>
            <a:r>
              <a:rPr lang="en-US" b="1" dirty="0" err="1"/>
              <a:t>à</a:t>
            </a:r>
            <a:r>
              <a:rPr lang="en-US" b="1" dirty="0"/>
              <a:t> </a:t>
            </a:r>
            <a:r>
              <a:rPr lang="en-US" b="1" dirty="0" err="1"/>
              <a:t>l’examen</a:t>
            </a:r>
            <a:r>
              <a:rPr lang="en-US" b="1" dirty="0"/>
              <a:t> du </a:t>
            </a:r>
            <a:r>
              <a:rPr lang="en-US" b="1" dirty="0" err="1"/>
              <a:t>baccalauréat</a:t>
            </a:r>
            <a:r>
              <a:rPr lang="en-US" dirty="0"/>
              <a:t> (</a:t>
            </a:r>
            <a:r>
              <a:rPr lang="en-US" i="1" dirty="0" err="1"/>
              <a:t>Poklicni</a:t>
            </a:r>
            <a:r>
              <a:rPr lang="en-US" i="1" dirty="0"/>
              <a:t> in </a:t>
            </a:r>
            <a:r>
              <a:rPr lang="en-US" i="1" dirty="0" err="1"/>
              <a:t>maturitetni</a:t>
            </a:r>
            <a:r>
              <a:rPr lang="en-US" i="1" dirty="0"/>
              <a:t> </a:t>
            </a:r>
            <a:r>
              <a:rPr lang="en-US" i="1" dirty="0" err="1"/>
              <a:t>tecaj</a:t>
            </a:r>
            <a:r>
              <a:rPr lang="en-US" dirty="0"/>
              <a:t>)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sanctionné</a:t>
            </a:r>
            <a:r>
              <a:rPr lang="en-US" dirty="0"/>
              <a:t> par le </a:t>
            </a:r>
            <a:r>
              <a:rPr lang="en-US" dirty="0" err="1"/>
              <a:t>baccalauréat</a:t>
            </a:r>
            <a:r>
              <a:rPr lang="en-US" dirty="0"/>
              <a:t> </a:t>
            </a:r>
            <a:r>
              <a:rPr lang="en-US" dirty="0" err="1"/>
              <a:t>professionnel</a:t>
            </a:r>
            <a:r>
              <a:rPr lang="en-US" dirty="0"/>
              <a:t> </a:t>
            </a:r>
            <a:r>
              <a:rPr lang="en-US" dirty="0" err="1"/>
              <a:t>ainsi</a:t>
            </a:r>
            <a:r>
              <a:rPr lang="en-US" dirty="0"/>
              <a:t> </a:t>
            </a:r>
            <a:r>
              <a:rPr lang="en-US" dirty="0" err="1"/>
              <a:t>qu’une</a:t>
            </a:r>
            <a:r>
              <a:rPr lang="en-US" dirty="0"/>
              <a:t> qualification </a:t>
            </a:r>
            <a:r>
              <a:rPr lang="en-US" dirty="0" err="1"/>
              <a:t>professionnelle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 </a:t>
            </a:r>
            <a:r>
              <a:rPr lang="en-US" dirty="0" err="1"/>
              <a:t>marché</a:t>
            </a:r>
            <a:r>
              <a:rPr lang="en-US" dirty="0"/>
              <a:t> de </a:t>
            </a:r>
            <a:r>
              <a:rPr lang="en-US" dirty="0" err="1"/>
              <a:t>l’emploi</a:t>
            </a:r>
            <a:r>
              <a:rPr lang="en-US" dirty="0"/>
              <a:t>. Le </a:t>
            </a:r>
            <a:r>
              <a:rPr lang="en-US" dirty="0" err="1"/>
              <a:t>cours</a:t>
            </a:r>
            <a:r>
              <a:rPr lang="en-US" dirty="0"/>
              <a:t> </a:t>
            </a:r>
            <a:r>
              <a:rPr lang="en-US" dirty="0" err="1"/>
              <a:t>préparatoire</a:t>
            </a:r>
            <a:r>
              <a:rPr lang="en-US" dirty="0"/>
              <a:t> au </a:t>
            </a:r>
            <a:r>
              <a:rPr lang="en-US" dirty="0" err="1"/>
              <a:t>baccalauréat</a:t>
            </a:r>
            <a:r>
              <a:rPr lang="en-US" dirty="0"/>
              <a:t> </a:t>
            </a:r>
            <a:r>
              <a:rPr lang="en-US" dirty="0" err="1"/>
              <a:t>permet</a:t>
            </a:r>
            <a:r>
              <a:rPr lang="en-US" dirty="0"/>
              <a:t> de </a:t>
            </a:r>
            <a:r>
              <a:rPr lang="en-US" dirty="0" err="1"/>
              <a:t>s’inscrire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tous</a:t>
            </a:r>
            <a:r>
              <a:rPr lang="en-US" dirty="0"/>
              <a:t> les types </a:t>
            </a:r>
            <a:r>
              <a:rPr lang="en-US" dirty="0" err="1"/>
              <a:t>d’enseignements</a:t>
            </a:r>
            <a:r>
              <a:rPr lang="en-US" dirty="0"/>
              <a:t> </a:t>
            </a:r>
            <a:r>
              <a:rPr lang="en-US" dirty="0" err="1"/>
              <a:t>universitaires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239634"/>
            <a:ext cx="7272339" cy="588653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L’enseignement</a:t>
            </a:r>
            <a:r>
              <a:rPr lang="en-US" b="1" dirty="0" smtClean="0"/>
              <a:t> </a:t>
            </a:r>
            <a:r>
              <a:rPr lang="en-US" b="1" dirty="0" err="1"/>
              <a:t>professionnel</a:t>
            </a:r>
            <a:r>
              <a:rPr lang="en-US" b="1" dirty="0"/>
              <a:t> </a:t>
            </a:r>
            <a:r>
              <a:rPr lang="en-US" b="1" dirty="0" err="1"/>
              <a:t>postsecondaire</a:t>
            </a:r>
            <a:r>
              <a:rPr lang="en-US" dirty="0"/>
              <a:t> </a:t>
            </a:r>
            <a:r>
              <a:rPr lang="en-US" dirty="0" err="1"/>
              <a:t>offre</a:t>
            </a:r>
            <a:r>
              <a:rPr lang="en-US" dirty="0"/>
              <a:t> des </a:t>
            </a:r>
            <a:r>
              <a:rPr lang="en-US" dirty="0" err="1"/>
              <a:t>passerelles</a:t>
            </a:r>
            <a:r>
              <a:rPr lang="en-US" dirty="0"/>
              <a:t> </a:t>
            </a:r>
            <a:r>
              <a:rPr lang="en-US" dirty="0" err="1"/>
              <a:t>vers</a:t>
            </a:r>
            <a:r>
              <a:rPr lang="en-US" dirty="0"/>
              <a:t> le </a:t>
            </a:r>
            <a:r>
              <a:rPr lang="en-US" dirty="0" err="1"/>
              <a:t>supérieur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des </a:t>
            </a:r>
            <a:r>
              <a:rPr lang="en-US" dirty="0" err="1"/>
              <a:t>jeunes</a:t>
            </a:r>
            <a:r>
              <a:rPr lang="en-US" dirty="0"/>
              <a:t> qui </a:t>
            </a:r>
            <a:r>
              <a:rPr lang="en-US" dirty="0" err="1"/>
              <a:t>n’ont</a:t>
            </a:r>
            <a:r>
              <a:rPr lang="en-US" dirty="0"/>
              <a:t> pas </a:t>
            </a:r>
            <a:r>
              <a:rPr lang="en-US" dirty="0" err="1"/>
              <a:t>passe</a:t>
            </a:r>
            <a:r>
              <a:rPr lang="en-US" dirty="0"/>
              <a:t> le </a:t>
            </a:r>
            <a:r>
              <a:rPr lang="en-US" dirty="0" err="1"/>
              <a:t>baccalauréat</a:t>
            </a:r>
            <a:r>
              <a:rPr lang="en-US" dirty="0"/>
              <a:t>. Les </a:t>
            </a:r>
            <a:r>
              <a:rPr lang="en-US" dirty="0" err="1"/>
              <a:t>titulaires</a:t>
            </a:r>
            <a:r>
              <a:rPr lang="en-US" dirty="0"/>
              <a:t> de </a:t>
            </a:r>
            <a:r>
              <a:rPr lang="en-US" dirty="0" err="1"/>
              <a:t>l’examen</a:t>
            </a:r>
            <a:r>
              <a:rPr lang="en-US" dirty="0"/>
              <a:t> de fin </a:t>
            </a:r>
            <a:r>
              <a:rPr lang="en-US" dirty="0" err="1"/>
              <a:t>d’études</a:t>
            </a:r>
            <a:r>
              <a:rPr lang="en-US" dirty="0"/>
              <a:t> </a:t>
            </a:r>
            <a:r>
              <a:rPr lang="en-US" dirty="0" err="1"/>
              <a:t>ayant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expérience</a:t>
            </a:r>
            <a:r>
              <a:rPr lang="en-US" dirty="0"/>
              <a:t> </a:t>
            </a:r>
            <a:r>
              <a:rPr lang="en-US" dirty="0" err="1"/>
              <a:t>professionnelle</a:t>
            </a:r>
            <a:r>
              <a:rPr lang="en-US" dirty="0"/>
              <a:t> </a:t>
            </a:r>
            <a:r>
              <a:rPr lang="en-US" dirty="0" err="1"/>
              <a:t>d’au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3 </a:t>
            </a:r>
            <a:r>
              <a:rPr lang="en-US" dirty="0" err="1"/>
              <a:t>ans</a:t>
            </a:r>
            <a:r>
              <a:rPr lang="en-US" dirty="0"/>
              <a:t>,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préparer</a:t>
            </a:r>
            <a:r>
              <a:rPr lang="en-US" dirty="0"/>
              <a:t> un </a:t>
            </a:r>
            <a:r>
              <a:rPr lang="en-US" dirty="0" err="1"/>
              <a:t>diplôme</a:t>
            </a:r>
            <a:r>
              <a:rPr lang="en-US" dirty="0"/>
              <a:t> de « maître artisan » qui </a:t>
            </a:r>
            <a:r>
              <a:rPr lang="en-US" dirty="0" err="1"/>
              <a:t>permet</a:t>
            </a:r>
            <a:r>
              <a:rPr lang="en-US" dirty="0"/>
              <a:t> de </a:t>
            </a:r>
            <a:r>
              <a:rPr lang="en-US" dirty="0" err="1"/>
              <a:t>poursuivre</a:t>
            </a:r>
            <a:r>
              <a:rPr lang="en-US" dirty="0"/>
              <a:t> des </a:t>
            </a:r>
            <a:r>
              <a:rPr lang="en-US" dirty="0" err="1"/>
              <a:t>études</a:t>
            </a:r>
            <a:r>
              <a:rPr lang="en-US" dirty="0"/>
              <a:t> </a:t>
            </a:r>
            <a:r>
              <a:rPr lang="en-US" dirty="0" err="1"/>
              <a:t>supérieures</a:t>
            </a:r>
            <a:r>
              <a:rPr lang="en-US" dirty="0"/>
              <a:t>.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diplôme</a:t>
            </a:r>
            <a:r>
              <a:rPr lang="en-US" dirty="0"/>
              <a:t>,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organisé</a:t>
            </a:r>
            <a:r>
              <a:rPr lang="en-US" dirty="0"/>
              <a:t> par les </a:t>
            </a:r>
            <a:r>
              <a:rPr lang="en-US" dirty="0" err="1"/>
              <a:t>chambres</a:t>
            </a:r>
            <a:r>
              <a:rPr lang="en-US" dirty="0"/>
              <a:t> </a:t>
            </a:r>
            <a:r>
              <a:rPr lang="en-US" dirty="0" err="1"/>
              <a:t>consulaires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également</a:t>
            </a:r>
            <a:r>
              <a:rPr lang="en-US" dirty="0"/>
              <a:t> </a:t>
            </a:r>
            <a:r>
              <a:rPr lang="en-US" dirty="0" err="1"/>
              <a:t>obligatoire</a:t>
            </a:r>
            <a:r>
              <a:rPr lang="en-US" dirty="0"/>
              <a:t> pour </a:t>
            </a:r>
            <a:r>
              <a:rPr lang="en-US" dirty="0" err="1"/>
              <a:t>créer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propre</a:t>
            </a:r>
            <a:r>
              <a:rPr lang="en-US" dirty="0"/>
              <a:t> </a:t>
            </a:r>
            <a:r>
              <a:rPr lang="en-US" dirty="0" err="1"/>
              <a:t>entreprise</a:t>
            </a:r>
            <a:r>
              <a:rPr lang="en-US" dirty="0"/>
              <a:t> et </a:t>
            </a:r>
            <a:r>
              <a:rPr lang="en-US" dirty="0" err="1"/>
              <a:t>devenir</a:t>
            </a:r>
            <a:r>
              <a:rPr lang="en-US" dirty="0"/>
              <a:t> </a:t>
            </a:r>
            <a:r>
              <a:rPr lang="en-US" dirty="0" err="1"/>
              <a:t>tuteur</a:t>
            </a:r>
            <a:r>
              <a:rPr lang="en-US" dirty="0"/>
              <a:t> </a:t>
            </a:r>
            <a:r>
              <a:rPr lang="en-US" dirty="0" err="1"/>
              <a:t>d’apprentis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49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503230"/>
            <a:ext cx="7272339" cy="5622933"/>
          </a:xfrm>
        </p:spPr>
        <p:txBody>
          <a:bodyPr/>
          <a:lstStyle/>
          <a:p>
            <a:r>
              <a:rPr lang="en-US" dirty="0" smtClean="0"/>
              <a:t>Tout au long de la </a:t>
            </a:r>
            <a:r>
              <a:rPr lang="en-US" dirty="0" err="1" smtClean="0"/>
              <a:t>scolarité</a:t>
            </a:r>
            <a:r>
              <a:rPr lang="en-US" dirty="0" smtClean="0"/>
              <a:t>, des </a:t>
            </a:r>
            <a:r>
              <a:rPr lang="en-US" dirty="0" err="1" smtClean="0"/>
              <a:t>conseillers</a:t>
            </a:r>
            <a:r>
              <a:rPr lang="en-US" dirty="0" smtClean="0"/>
              <a:t> </a:t>
            </a:r>
            <a:r>
              <a:rPr lang="en-US" dirty="0" err="1" smtClean="0"/>
              <a:t>d’orientation</a:t>
            </a:r>
            <a:r>
              <a:rPr lang="en-US" dirty="0" smtClean="0"/>
              <a:t> (</a:t>
            </a:r>
            <a:r>
              <a:rPr lang="en-US" dirty="0" err="1" smtClean="0"/>
              <a:t>psy</a:t>
            </a:r>
            <a:r>
              <a:rPr lang="en-US" dirty="0" smtClean="0"/>
              <a:t>, pedagogues, </a:t>
            </a:r>
            <a:r>
              <a:rPr lang="en-US" dirty="0" err="1" smtClean="0"/>
              <a:t>sociologues</a:t>
            </a:r>
            <a:r>
              <a:rPr lang="en-US" dirty="0" smtClean="0"/>
              <a:t>) </a:t>
            </a:r>
            <a:r>
              <a:rPr lang="en-US" dirty="0" err="1" smtClean="0"/>
              <a:t>vont</a:t>
            </a:r>
            <a:r>
              <a:rPr lang="en-US" dirty="0" smtClean="0"/>
              <a:t> proposer de </a:t>
            </a:r>
            <a:r>
              <a:rPr lang="en-US" dirty="0" err="1" smtClean="0"/>
              <a:t>l’aide</a:t>
            </a:r>
            <a:r>
              <a:rPr lang="en-US" dirty="0" smtClean="0"/>
              <a:t> aux </a:t>
            </a:r>
            <a:r>
              <a:rPr lang="en-US" dirty="0" err="1" smtClean="0"/>
              <a:t>etudiants</a:t>
            </a:r>
            <a:r>
              <a:rPr lang="en-US" dirty="0" smtClean="0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87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323506"/>
            <a:ext cx="7272339" cy="58026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            La </a:t>
            </a:r>
            <a:r>
              <a:rPr lang="en-US" b="1" dirty="0"/>
              <a:t>formation des </a:t>
            </a:r>
            <a:r>
              <a:rPr lang="en-US" b="1" dirty="0" err="1"/>
              <a:t>demandeurs</a:t>
            </a:r>
            <a:r>
              <a:rPr lang="en-US" b="1" dirty="0"/>
              <a:t> </a:t>
            </a:r>
            <a:r>
              <a:rPr lang="en-US" b="1" dirty="0" err="1"/>
              <a:t>d’emploi</a:t>
            </a:r>
            <a:endParaRPr lang="en-US" dirty="0"/>
          </a:p>
          <a:p>
            <a:r>
              <a:rPr lang="en-US" dirty="0"/>
              <a:t>Le Service </a:t>
            </a:r>
            <a:r>
              <a:rPr lang="en-US" dirty="0" err="1"/>
              <a:t>d’Emploi</a:t>
            </a:r>
            <a:r>
              <a:rPr lang="en-US" dirty="0"/>
              <a:t> de </a:t>
            </a:r>
            <a:r>
              <a:rPr lang="en-US" dirty="0" err="1"/>
              <a:t>Slovénie</a:t>
            </a:r>
            <a:r>
              <a:rPr lang="en-US" dirty="0"/>
              <a:t> (</a:t>
            </a:r>
            <a:r>
              <a:rPr lang="en-US" i="1" dirty="0"/>
              <a:t>ESS</a:t>
            </a:r>
            <a:r>
              <a:rPr lang="en-US" dirty="0"/>
              <a:t>)  </a:t>
            </a:r>
            <a:r>
              <a:rPr lang="en-US" dirty="0" err="1"/>
              <a:t>joue</a:t>
            </a:r>
            <a:r>
              <a:rPr lang="en-US" dirty="0"/>
              <a:t> un </a:t>
            </a:r>
            <a:r>
              <a:rPr lang="en-US" dirty="0" err="1"/>
              <a:t>rôle</a:t>
            </a:r>
            <a:r>
              <a:rPr lang="en-US" dirty="0"/>
              <a:t> </a:t>
            </a:r>
            <a:r>
              <a:rPr lang="en-US" dirty="0" err="1"/>
              <a:t>très</a:t>
            </a:r>
            <a:r>
              <a:rPr lang="en-US" dirty="0"/>
              <a:t> important </a:t>
            </a:r>
            <a:r>
              <a:rPr lang="en-US" dirty="0" err="1"/>
              <a:t>dans</a:t>
            </a:r>
            <a:r>
              <a:rPr lang="en-US" dirty="0"/>
              <a:t> la formation continue. Il finance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cofinance</a:t>
            </a:r>
            <a:r>
              <a:rPr lang="en-US" dirty="0"/>
              <a:t> la formation des </a:t>
            </a:r>
            <a:r>
              <a:rPr lang="en-US" dirty="0" err="1"/>
              <a:t>demandeurs</a:t>
            </a:r>
            <a:r>
              <a:rPr lang="en-US" dirty="0"/>
              <a:t> </a:t>
            </a:r>
            <a:r>
              <a:rPr lang="en-US" dirty="0" err="1"/>
              <a:t>d’emploi</a:t>
            </a:r>
            <a:r>
              <a:rPr lang="en-US" dirty="0"/>
              <a:t>. </a:t>
            </a:r>
          </a:p>
          <a:p>
            <a:r>
              <a:rPr lang="en-US" dirty="0"/>
              <a:t> </a:t>
            </a:r>
            <a:r>
              <a:rPr lang="en-US" dirty="0" smtClean="0"/>
              <a:t>    Les </a:t>
            </a:r>
            <a:r>
              <a:rPr lang="en-US" dirty="0" err="1"/>
              <a:t>demandeurs</a:t>
            </a:r>
            <a:r>
              <a:rPr lang="en-US" dirty="0"/>
              <a:t> </a:t>
            </a:r>
            <a:r>
              <a:rPr lang="en-US" dirty="0" err="1"/>
              <a:t>d’emploi</a:t>
            </a:r>
            <a:r>
              <a:rPr lang="en-US" dirty="0"/>
              <a:t> </a:t>
            </a:r>
            <a:r>
              <a:rPr lang="en-US" dirty="0" err="1"/>
              <a:t>doivent</a:t>
            </a:r>
            <a:r>
              <a:rPr lang="en-US" dirty="0"/>
              <a:t> </a:t>
            </a:r>
            <a:r>
              <a:rPr lang="en-US" dirty="0" err="1"/>
              <a:t>s’inscrire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l’ESS</a:t>
            </a:r>
            <a:r>
              <a:rPr lang="en-US" dirty="0"/>
              <a:t>, qui </a:t>
            </a:r>
            <a:r>
              <a:rPr lang="en-US" dirty="0" err="1"/>
              <a:t>prépare</a:t>
            </a:r>
            <a:r>
              <a:rPr lang="en-US" dirty="0"/>
              <a:t> pour </a:t>
            </a:r>
            <a:r>
              <a:rPr lang="en-US" dirty="0" err="1"/>
              <a:t>chacun</a:t>
            </a:r>
            <a:r>
              <a:rPr lang="en-US" dirty="0"/>
              <a:t> un plan de retour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l’emploi</a:t>
            </a:r>
            <a:r>
              <a:rPr lang="en-US" dirty="0"/>
              <a:t>. L’ESS dispose d’un </a:t>
            </a:r>
            <a:r>
              <a:rPr lang="en-US" dirty="0" err="1"/>
              <a:t>réseau</a:t>
            </a:r>
            <a:r>
              <a:rPr lang="en-US" dirty="0"/>
              <a:t> de </a:t>
            </a:r>
            <a:r>
              <a:rPr lang="en-US" dirty="0" err="1"/>
              <a:t>fournisseurs</a:t>
            </a:r>
            <a:r>
              <a:rPr lang="en-US" dirty="0"/>
              <a:t> </a:t>
            </a:r>
            <a:r>
              <a:rPr lang="en-US" dirty="0" err="1"/>
              <a:t>externes</a:t>
            </a:r>
            <a:r>
              <a:rPr lang="en-US" dirty="0"/>
              <a:t> de la formation </a:t>
            </a:r>
            <a:r>
              <a:rPr lang="en-US" dirty="0" err="1"/>
              <a:t>professionnelle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Différents</a:t>
            </a:r>
            <a:r>
              <a:rPr lang="en-US" dirty="0"/>
              <a:t> </a:t>
            </a:r>
            <a:r>
              <a:rPr lang="en-US" dirty="0" err="1"/>
              <a:t>programmes</a:t>
            </a:r>
            <a:r>
              <a:rPr lang="en-US" dirty="0"/>
              <a:t> </a:t>
            </a:r>
            <a:r>
              <a:rPr lang="en-US" dirty="0" err="1"/>
              <a:t>destinés</a:t>
            </a:r>
            <a:r>
              <a:rPr lang="en-US" dirty="0"/>
              <a:t> aux </a:t>
            </a:r>
            <a:r>
              <a:rPr lang="en-US" dirty="0" err="1"/>
              <a:t>demandeurs</a:t>
            </a:r>
            <a:r>
              <a:rPr lang="en-US" dirty="0"/>
              <a:t> </a:t>
            </a:r>
            <a:r>
              <a:rPr lang="en-US" dirty="0" err="1"/>
              <a:t>d’emploi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organisés</a:t>
            </a:r>
            <a:r>
              <a:rPr lang="en-US" dirty="0"/>
              <a:t> </a:t>
            </a:r>
            <a:r>
              <a:rPr lang="en-US" dirty="0" smtClean="0"/>
              <a:t>. La </a:t>
            </a:r>
            <a:r>
              <a:rPr lang="en-US" dirty="0" err="1" smtClean="0"/>
              <a:t>plupart</a:t>
            </a:r>
            <a:r>
              <a:rPr lang="en-US" dirty="0" smtClean="0"/>
              <a:t> de </a:t>
            </a:r>
            <a:r>
              <a:rPr lang="en-US" dirty="0" err="1" smtClean="0"/>
              <a:t>ces</a:t>
            </a:r>
            <a:r>
              <a:rPr lang="en-US" dirty="0" smtClean="0"/>
              <a:t> services </a:t>
            </a:r>
            <a:r>
              <a:rPr lang="en-US" dirty="0" err="1" smtClean="0"/>
              <a:t>d’aide</a:t>
            </a:r>
            <a:r>
              <a:rPr lang="en-US" dirty="0" smtClean="0"/>
              <a:t> aux </a:t>
            </a:r>
            <a:r>
              <a:rPr lang="en-US" dirty="0" err="1" smtClean="0"/>
              <a:t>demandeurs</a:t>
            </a:r>
            <a:r>
              <a:rPr lang="en-US" dirty="0" smtClean="0"/>
              <a:t> </a:t>
            </a:r>
            <a:r>
              <a:rPr lang="en-US" dirty="0" err="1" smtClean="0"/>
              <a:t>d’empli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situes</a:t>
            </a:r>
            <a:r>
              <a:rPr lang="en-US" dirty="0" smtClean="0"/>
              <a:t> au </a:t>
            </a:r>
            <a:r>
              <a:rPr lang="en-US" dirty="0" err="1" smtClean="0"/>
              <a:t>coeur</a:t>
            </a:r>
            <a:r>
              <a:rPr lang="en-US" dirty="0" smtClean="0"/>
              <a:t> de la </a:t>
            </a:r>
            <a:r>
              <a:rPr lang="en-US" dirty="0" err="1" smtClean="0"/>
              <a:t>ville</a:t>
            </a:r>
            <a:r>
              <a:rPr lang="en-US" dirty="0" smtClean="0"/>
              <a:t>( </a:t>
            </a:r>
            <a:r>
              <a:rPr lang="en-US" dirty="0" err="1" smtClean="0"/>
              <a:t>dans</a:t>
            </a:r>
            <a:r>
              <a:rPr lang="en-US" dirty="0" smtClean="0"/>
              <a:t> des </a:t>
            </a:r>
            <a:r>
              <a:rPr lang="en-US" dirty="0" err="1" smtClean="0"/>
              <a:t>bibliotheques</a:t>
            </a:r>
            <a:r>
              <a:rPr lang="en-US" dirty="0" smtClean="0"/>
              <a:t> , </a:t>
            </a:r>
            <a:r>
              <a:rPr lang="en-US" dirty="0" err="1" smtClean="0"/>
              <a:t>mediatheques</a:t>
            </a:r>
            <a:r>
              <a:rPr lang="en-US" dirty="0" smtClean="0"/>
              <a:t> </a:t>
            </a:r>
            <a:r>
              <a:rPr lang="en-US" dirty="0" err="1" smtClean="0"/>
              <a:t>publiques</a:t>
            </a:r>
            <a:r>
              <a:rPr lang="en-US" dirty="0" smtClean="0"/>
              <a:t>).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facon</a:t>
            </a:r>
            <a:r>
              <a:rPr lang="en-US" dirty="0" smtClean="0"/>
              <a:t> de ne pas </a:t>
            </a:r>
            <a:r>
              <a:rPr lang="en-US" dirty="0" err="1" smtClean="0"/>
              <a:t>stigmatiser</a:t>
            </a:r>
            <a:r>
              <a:rPr lang="en-US" dirty="0" smtClean="0"/>
              <a:t> les </a:t>
            </a:r>
            <a:r>
              <a:rPr lang="en-US" dirty="0" err="1" smtClean="0"/>
              <a:t>demandeurs</a:t>
            </a:r>
            <a:r>
              <a:rPr lang="en-US" dirty="0" smtClean="0"/>
              <a:t> </a:t>
            </a:r>
            <a:r>
              <a:rPr lang="en-US" dirty="0" err="1" smtClean="0"/>
              <a:t>d’emploi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</a:t>
            </a:r>
            <a:r>
              <a:rPr lang="en-US" dirty="0" err="1" smtClean="0"/>
              <a:t>tels</a:t>
            </a:r>
            <a:r>
              <a:rPr lang="en-US" dirty="0" smtClean="0"/>
              <a:t>…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8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395396"/>
            <a:ext cx="7272339" cy="573076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démarche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trouvé</a:t>
            </a:r>
            <a:r>
              <a:rPr lang="en-US" dirty="0" smtClean="0"/>
              <a:t> </a:t>
            </a:r>
            <a:r>
              <a:rPr lang="en-US" dirty="0" err="1" smtClean="0"/>
              <a:t>particulièrement</a:t>
            </a:r>
            <a:r>
              <a:rPr lang="en-US" dirty="0" smtClean="0"/>
              <a:t> </a:t>
            </a:r>
            <a:r>
              <a:rPr lang="en-US" dirty="0" err="1" smtClean="0"/>
              <a:t>intéressante</a:t>
            </a:r>
            <a:r>
              <a:rPr lang="en-US" dirty="0" smtClean="0"/>
              <a:t> </a:t>
            </a:r>
            <a:r>
              <a:rPr lang="en-US" dirty="0" err="1" smtClean="0"/>
              <a:t>concerne</a:t>
            </a:r>
            <a:r>
              <a:rPr lang="en-US" dirty="0" smtClean="0"/>
              <a:t> les </a:t>
            </a:r>
            <a:r>
              <a:rPr lang="en-US" dirty="0" err="1" smtClean="0"/>
              <a:t>eleves</a:t>
            </a:r>
            <a:r>
              <a:rPr lang="en-US" dirty="0" smtClean="0"/>
              <a:t> qui </a:t>
            </a:r>
            <a:r>
              <a:rPr lang="en-US" dirty="0" err="1" smtClean="0"/>
              <a:t>abandonnent</a:t>
            </a:r>
            <a:r>
              <a:rPr lang="en-US" dirty="0" smtClean="0"/>
              <a:t> le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scolaire</a:t>
            </a:r>
            <a:r>
              <a:rPr lang="en-US" dirty="0" smtClean="0"/>
              <a:t>( </a:t>
            </a:r>
            <a:r>
              <a:rPr lang="en-US" dirty="0" err="1" smtClean="0"/>
              <a:t>décrochage</a:t>
            </a:r>
            <a:r>
              <a:rPr lang="en-US" dirty="0" smtClean="0"/>
              <a:t> </a:t>
            </a:r>
            <a:r>
              <a:rPr lang="en-US" dirty="0" err="1" smtClean="0"/>
              <a:t>scolaire</a:t>
            </a:r>
            <a:r>
              <a:rPr lang="en-US" dirty="0" smtClean="0"/>
              <a:t>). Nous </a:t>
            </a:r>
            <a:r>
              <a:rPr lang="en-US" dirty="0" err="1" smtClean="0"/>
              <a:t>avons</a:t>
            </a:r>
            <a:r>
              <a:rPr lang="en-US" dirty="0" smtClean="0"/>
              <a:t> </a:t>
            </a:r>
            <a:r>
              <a:rPr lang="en-US" dirty="0" err="1" smtClean="0"/>
              <a:t>visité</a:t>
            </a:r>
            <a:r>
              <a:rPr lang="en-US" dirty="0" smtClean="0"/>
              <a:t> un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  <a:r>
              <a:rPr lang="en-US" dirty="0" err="1" smtClean="0"/>
              <a:t>d’accueil</a:t>
            </a:r>
            <a:r>
              <a:rPr lang="en-US" dirty="0" smtClean="0"/>
              <a:t> pour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jeunes</a:t>
            </a:r>
            <a:r>
              <a:rPr lang="en-US" dirty="0" smtClean="0"/>
              <a:t> ( Youth Home </a:t>
            </a:r>
            <a:r>
              <a:rPr lang="en-US" dirty="0" err="1" smtClean="0"/>
              <a:t>Jarse</a:t>
            </a:r>
            <a:r>
              <a:rPr lang="en-US" dirty="0" smtClean="0"/>
              <a:t>).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acceptent</a:t>
            </a:r>
            <a:r>
              <a:rPr lang="en-US" dirty="0" smtClean="0"/>
              <a:t> les </a:t>
            </a:r>
            <a:r>
              <a:rPr lang="en-US" dirty="0" err="1" smtClean="0"/>
              <a:t>jeunes</a:t>
            </a:r>
            <a:r>
              <a:rPr lang="en-US" dirty="0" smtClean="0"/>
              <a:t> qui </a:t>
            </a:r>
            <a:r>
              <a:rPr lang="en-US" dirty="0" err="1" smtClean="0"/>
              <a:t>n’ont</a:t>
            </a:r>
            <a:r>
              <a:rPr lang="en-US" dirty="0" smtClean="0"/>
              <a:t> pas </a:t>
            </a:r>
            <a:r>
              <a:rPr lang="en-US" dirty="0" err="1" smtClean="0"/>
              <a:t>terminé</a:t>
            </a:r>
            <a:r>
              <a:rPr lang="en-US" dirty="0" smtClean="0"/>
              <a:t> le cycle </a:t>
            </a:r>
            <a:r>
              <a:rPr lang="en-US" dirty="0" err="1" smtClean="0"/>
              <a:t>d’études</a:t>
            </a:r>
            <a:r>
              <a:rPr lang="en-US" dirty="0" smtClean="0"/>
              <a:t> </a:t>
            </a:r>
            <a:r>
              <a:rPr lang="en-US" dirty="0" err="1" smtClean="0"/>
              <a:t>primaires</a:t>
            </a:r>
            <a:r>
              <a:rPr lang="en-US" dirty="0" smtClean="0"/>
              <a:t> et les </a:t>
            </a:r>
            <a:r>
              <a:rPr lang="en-US" dirty="0" err="1" smtClean="0"/>
              <a:t>accueillent</a:t>
            </a:r>
            <a:r>
              <a:rPr lang="en-US" dirty="0" smtClean="0"/>
              <a:t> pendant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période</a:t>
            </a:r>
            <a:r>
              <a:rPr lang="en-US" dirty="0" smtClean="0"/>
              <a:t> </a:t>
            </a:r>
            <a:r>
              <a:rPr lang="en-US" dirty="0" err="1" smtClean="0"/>
              <a:t>allant</a:t>
            </a:r>
            <a:r>
              <a:rPr lang="en-US" dirty="0" smtClean="0"/>
              <a:t> de 6 </a:t>
            </a:r>
            <a:r>
              <a:rPr lang="en-US" dirty="0" err="1" smtClean="0"/>
              <a:t>mois</a:t>
            </a:r>
            <a:r>
              <a:rPr lang="en-US" dirty="0" smtClean="0"/>
              <a:t>  à1 an. Les </a:t>
            </a:r>
            <a:r>
              <a:rPr lang="en-US" dirty="0" err="1" smtClean="0"/>
              <a:t>jeunes</a:t>
            </a:r>
            <a:r>
              <a:rPr lang="en-US" dirty="0" smtClean="0"/>
              <a:t> </a:t>
            </a:r>
            <a:r>
              <a:rPr lang="en-US" dirty="0" err="1" smtClean="0"/>
              <a:t>préparent</a:t>
            </a:r>
            <a:r>
              <a:rPr lang="en-US" dirty="0" smtClean="0"/>
              <a:t> et </a:t>
            </a:r>
            <a:r>
              <a:rPr lang="en-US" dirty="0" err="1" smtClean="0"/>
              <a:t>prennent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repas</a:t>
            </a:r>
            <a:r>
              <a:rPr lang="en-US" dirty="0" smtClean="0"/>
              <a:t> ensemble , </a:t>
            </a:r>
            <a:r>
              <a:rPr lang="en-US" dirty="0" err="1" smtClean="0"/>
              <a:t>fournissent</a:t>
            </a:r>
            <a:r>
              <a:rPr lang="en-US" dirty="0" smtClean="0"/>
              <a:t> un travail technique)</a:t>
            </a:r>
            <a:r>
              <a:rPr lang="en-US" dirty="0" err="1" smtClean="0"/>
              <a:t>exemple</a:t>
            </a:r>
            <a:r>
              <a:rPr lang="en-US" dirty="0" smtClean="0"/>
              <a:t> : </a:t>
            </a:r>
            <a:r>
              <a:rPr lang="en-US" dirty="0" err="1" smtClean="0"/>
              <a:t>réalisation</a:t>
            </a:r>
            <a:r>
              <a:rPr lang="en-US" dirty="0" smtClean="0"/>
              <a:t> et impression  de t-shirts qui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ensuite</a:t>
            </a:r>
            <a:r>
              <a:rPr lang="en-US" dirty="0" smtClean="0"/>
              <a:t> </a:t>
            </a:r>
            <a:r>
              <a:rPr lang="en-US" dirty="0" err="1" smtClean="0"/>
              <a:t>vendus</a:t>
            </a:r>
            <a:r>
              <a:rPr lang="en-US" dirty="0" smtClean="0"/>
              <a:t> via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société</a:t>
            </a:r>
            <a:r>
              <a:rPr lang="en-US" dirty="0" smtClean="0"/>
              <a:t>, … </a:t>
            </a:r>
            <a:r>
              <a:rPr lang="en-US" dirty="0" err="1" smtClean="0"/>
              <a:t>Parallèlement</a:t>
            </a:r>
            <a:r>
              <a:rPr lang="en-US" dirty="0" smtClean="0"/>
              <a:t>, les parents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vus</a:t>
            </a:r>
            <a:r>
              <a:rPr lang="en-US" dirty="0" smtClean="0"/>
              <a:t>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semaine</a:t>
            </a:r>
            <a:r>
              <a:rPr lang="en-US" dirty="0" smtClean="0"/>
              <a:t> par le </a:t>
            </a:r>
            <a:r>
              <a:rPr lang="en-US" dirty="0" err="1" smtClean="0"/>
              <a:t>référent</a:t>
            </a:r>
            <a:r>
              <a:rPr lang="en-US" dirty="0" smtClean="0"/>
              <a:t> ( A.S/ </a:t>
            </a:r>
            <a:r>
              <a:rPr lang="en-US" dirty="0" err="1" smtClean="0"/>
              <a:t>thérapeute</a:t>
            </a:r>
            <a:r>
              <a:rPr lang="en-US" dirty="0" smtClean="0"/>
              <a:t>). Le </a:t>
            </a:r>
            <a:r>
              <a:rPr lang="en-US" dirty="0" err="1" smtClean="0"/>
              <a:t>référent</a:t>
            </a:r>
            <a:r>
              <a:rPr lang="en-US" dirty="0" smtClean="0"/>
              <a:t> se fait </a:t>
            </a:r>
            <a:r>
              <a:rPr lang="en-US" dirty="0" err="1" smtClean="0"/>
              <a:t>appeler</a:t>
            </a:r>
            <a:r>
              <a:rPr lang="en-US" dirty="0" smtClean="0"/>
              <a:t> ‘ mentor’ , </a:t>
            </a:r>
            <a:r>
              <a:rPr lang="en-US" dirty="0" err="1" smtClean="0"/>
              <a:t>il</a:t>
            </a:r>
            <a:r>
              <a:rPr lang="en-US" dirty="0" smtClean="0"/>
              <a:t> se </a:t>
            </a:r>
            <a:r>
              <a:rPr lang="en-US" dirty="0" err="1" smtClean="0"/>
              <a:t>définit</a:t>
            </a:r>
            <a:r>
              <a:rPr lang="en-US" dirty="0" smtClean="0"/>
              <a:t> </a:t>
            </a:r>
            <a:r>
              <a:rPr lang="en-US" dirty="0" err="1" smtClean="0"/>
              <a:t>comme</a:t>
            </a:r>
            <a:r>
              <a:rPr lang="en-US" dirty="0" smtClean="0"/>
              <a:t> un </a:t>
            </a:r>
            <a:r>
              <a:rPr lang="en-US" dirty="0" err="1" smtClean="0"/>
              <a:t>allié</a:t>
            </a:r>
            <a:r>
              <a:rPr lang="en-US" dirty="0" smtClean="0"/>
              <a:t> des parents qui </a:t>
            </a:r>
            <a:r>
              <a:rPr lang="en-US" dirty="0" err="1" smtClean="0"/>
              <a:t>sont</a:t>
            </a:r>
            <a:r>
              <a:rPr lang="en-US" dirty="0" smtClean="0"/>
              <a:t> en </a:t>
            </a:r>
            <a:r>
              <a:rPr lang="en-US" dirty="0" err="1" smtClean="0"/>
              <a:t>difficulté</a:t>
            </a:r>
            <a:r>
              <a:rPr lang="en-US" dirty="0" smtClean="0"/>
              <a:t>. </a:t>
            </a:r>
            <a:r>
              <a:rPr lang="en-US" dirty="0" err="1" smtClean="0"/>
              <a:t>Lorsque</a:t>
            </a:r>
            <a:r>
              <a:rPr lang="en-US" dirty="0" smtClean="0"/>
              <a:t> </a:t>
            </a:r>
            <a:r>
              <a:rPr lang="en-US" dirty="0" err="1" smtClean="0"/>
              <a:t>l’étudiant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prêt,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reprend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scolarité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371432"/>
            <a:ext cx="7272339" cy="5754732"/>
          </a:xfrm>
        </p:spPr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autre</a:t>
            </a:r>
            <a:r>
              <a:rPr lang="en-US" dirty="0" smtClean="0"/>
              <a:t> aspect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trouvé</a:t>
            </a:r>
            <a:r>
              <a:rPr lang="en-US" dirty="0" smtClean="0"/>
              <a:t> </a:t>
            </a:r>
            <a:r>
              <a:rPr lang="en-US" dirty="0" err="1" smtClean="0"/>
              <a:t>intéressant</a:t>
            </a:r>
            <a:r>
              <a:rPr lang="en-US" dirty="0" smtClean="0"/>
              <a:t> </a:t>
            </a:r>
            <a:r>
              <a:rPr lang="en-US" dirty="0" err="1" smtClean="0"/>
              <a:t>concerne</a:t>
            </a:r>
            <a:r>
              <a:rPr lang="en-US" dirty="0" smtClean="0"/>
              <a:t> les </a:t>
            </a:r>
            <a:r>
              <a:rPr lang="en-US" dirty="0" err="1" smtClean="0"/>
              <a:t>centres</a:t>
            </a:r>
            <a:r>
              <a:rPr lang="en-US" dirty="0" smtClean="0"/>
              <a:t> </a:t>
            </a:r>
            <a:r>
              <a:rPr lang="en-US" dirty="0" err="1" smtClean="0"/>
              <a:t>d’apprentissage</a:t>
            </a:r>
            <a:r>
              <a:rPr lang="en-US" dirty="0" smtClean="0"/>
              <a:t> ( autonomous learning) </a:t>
            </a:r>
            <a:r>
              <a:rPr lang="en-US" dirty="0" err="1" smtClean="0"/>
              <a:t>ainsi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services </a:t>
            </a:r>
            <a:r>
              <a:rPr lang="en-US" dirty="0" err="1" smtClean="0"/>
              <a:t>d’orientation</a:t>
            </a:r>
            <a:r>
              <a:rPr lang="en-US" dirty="0" smtClean="0"/>
              <a:t> pour </a:t>
            </a:r>
            <a:r>
              <a:rPr lang="en-US" dirty="0" err="1" smtClean="0"/>
              <a:t>l’emploi</a:t>
            </a:r>
            <a:r>
              <a:rPr lang="en-US" dirty="0" smtClean="0"/>
              <a:t>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</a:t>
            </a:r>
            <a:r>
              <a:rPr lang="en-US" dirty="0" err="1" smtClean="0"/>
              <a:t>installés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des </a:t>
            </a:r>
            <a:r>
              <a:rPr lang="en-US" dirty="0" err="1" smtClean="0"/>
              <a:t>bibliothèques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médiathèques</a:t>
            </a:r>
            <a:r>
              <a:rPr lang="en-US" dirty="0" smtClean="0"/>
              <a:t> </a:t>
            </a:r>
            <a:r>
              <a:rPr lang="en-US" dirty="0" err="1" smtClean="0"/>
              <a:t>publiques</a:t>
            </a:r>
            <a:r>
              <a:rPr lang="en-US" dirty="0" smtClean="0"/>
              <a:t> de </a:t>
            </a:r>
            <a:r>
              <a:rPr lang="en-US" dirty="0" err="1" smtClean="0"/>
              <a:t>façon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ne pas </a:t>
            </a:r>
            <a:r>
              <a:rPr lang="en-US" dirty="0" err="1" smtClean="0"/>
              <a:t>stigmatiser</a:t>
            </a:r>
            <a:r>
              <a:rPr lang="en-US" dirty="0" smtClean="0"/>
              <a:t> les </a:t>
            </a:r>
            <a:r>
              <a:rPr lang="en-US" dirty="0" err="1" smtClean="0"/>
              <a:t>demandeurs</a:t>
            </a:r>
            <a:r>
              <a:rPr lang="en-US" dirty="0" smtClean="0"/>
              <a:t> </a:t>
            </a:r>
            <a:r>
              <a:rPr lang="en-US" dirty="0" err="1" smtClean="0"/>
              <a:t>d’emploi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366089"/>
            <a:ext cx="7232650" cy="4291013"/>
          </a:xfrm>
        </p:spPr>
        <p:txBody>
          <a:bodyPr/>
          <a:lstStyle/>
          <a:p>
            <a:r>
              <a:rPr lang="en-US" dirty="0" smtClean="0"/>
              <a:t>Conclusion :  Le stage </a:t>
            </a:r>
            <a:r>
              <a:rPr lang="en-US" dirty="0" err="1" smtClean="0"/>
              <a:t>m’a</a:t>
            </a:r>
            <a:r>
              <a:rPr lang="en-US" dirty="0" smtClean="0"/>
              <a:t> </a:t>
            </a:r>
            <a:r>
              <a:rPr lang="en-US" dirty="0" err="1" smtClean="0"/>
              <a:t>permis</a:t>
            </a:r>
            <a:r>
              <a:rPr lang="en-US" dirty="0" smtClean="0"/>
              <a:t> de </a:t>
            </a:r>
            <a:r>
              <a:rPr lang="en-US" dirty="0" err="1" smtClean="0"/>
              <a:t>découvrir</a:t>
            </a:r>
            <a:r>
              <a:rPr lang="en-US" dirty="0" smtClean="0"/>
              <a:t> </a:t>
            </a:r>
            <a:r>
              <a:rPr lang="en-US" dirty="0" err="1" smtClean="0"/>
              <a:t>d’autres</a:t>
            </a:r>
            <a:r>
              <a:rPr lang="en-US" dirty="0" smtClean="0"/>
              <a:t> </a:t>
            </a:r>
            <a:r>
              <a:rPr lang="en-US" dirty="0" err="1" smtClean="0"/>
              <a:t>systèmes</a:t>
            </a:r>
            <a:r>
              <a:rPr lang="en-US" dirty="0" smtClean="0"/>
              <a:t> </a:t>
            </a:r>
            <a:r>
              <a:rPr lang="en-US" dirty="0" err="1" smtClean="0"/>
              <a:t>éducatifs</a:t>
            </a:r>
            <a:r>
              <a:rPr lang="en-US" dirty="0" smtClean="0"/>
              <a:t> </a:t>
            </a:r>
            <a:r>
              <a:rPr lang="en-US" dirty="0" err="1" smtClean="0"/>
              <a:t>européens</a:t>
            </a:r>
            <a:r>
              <a:rPr lang="en-US" dirty="0" smtClean="0"/>
              <a:t> </a:t>
            </a:r>
            <a:r>
              <a:rPr lang="en-US" dirty="0" err="1" smtClean="0"/>
              <a:t>toutefois</a:t>
            </a:r>
            <a:r>
              <a:rPr lang="en-US" dirty="0" smtClean="0"/>
              <a:t> je </a:t>
            </a:r>
            <a:r>
              <a:rPr lang="en-US" dirty="0" err="1" smtClean="0"/>
              <a:t>regrette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l’espace</a:t>
            </a:r>
            <a:r>
              <a:rPr lang="en-US" dirty="0" smtClean="0"/>
              <a:t> </a:t>
            </a:r>
            <a:r>
              <a:rPr lang="en-US" dirty="0" err="1" smtClean="0"/>
              <a:t>laissé</a:t>
            </a:r>
            <a:r>
              <a:rPr lang="en-US" dirty="0" smtClean="0"/>
              <a:t> aux questions-</a:t>
            </a:r>
            <a:r>
              <a:rPr lang="en-US" dirty="0" err="1" smtClean="0"/>
              <a:t>réponses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été</a:t>
            </a:r>
            <a:r>
              <a:rPr lang="en-US" dirty="0" smtClean="0"/>
              <a:t>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favorisé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450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371432"/>
            <a:ext cx="7272339" cy="575473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Thème</a:t>
            </a:r>
            <a:r>
              <a:rPr lang="en-US" dirty="0" smtClean="0"/>
              <a:t>  </a:t>
            </a:r>
            <a:r>
              <a:rPr lang="en-US" dirty="0"/>
              <a:t>: </a:t>
            </a:r>
            <a:r>
              <a:rPr lang="en-US" dirty="0" err="1"/>
              <a:t>apprendre</a:t>
            </a:r>
            <a:r>
              <a:rPr lang="en-US" dirty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connaitre</a:t>
            </a:r>
            <a:r>
              <a:rPr lang="en-US" dirty="0" smtClean="0"/>
              <a:t> </a:t>
            </a:r>
            <a:r>
              <a:rPr lang="en-US" dirty="0"/>
              <a:t>le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 smtClean="0"/>
              <a:t>éducatif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err="1"/>
              <a:t>d’orientation</a:t>
            </a:r>
            <a:r>
              <a:rPr lang="en-US" dirty="0"/>
              <a:t> </a:t>
            </a:r>
            <a:r>
              <a:rPr lang="en-US" dirty="0" err="1" smtClean="0"/>
              <a:t>slovène</a:t>
            </a:r>
            <a:r>
              <a:rPr lang="en-US" dirty="0" smtClean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fr-FR" dirty="0" smtClean="0"/>
              <a:t>différents</a:t>
            </a:r>
            <a:r>
              <a:rPr lang="en-US" dirty="0" smtClean="0"/>
              <a:t> </a:t>
            </a:r>
            <a:r>
              <a:rPr lang="en-US" dirty="0" err="1"/>
              <a:t>contextes.La</a:t>
            </a:r>
            <a:r>
              <a:rPr lang="en-US" dirty="0"/>
              <a:t> formation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 smtClean="0"/>
              <a:t>centrée</a:t>
            </a:r>
            <a:r>
              <a:rPr lang="en-US" dirty="0" smtClean="0"/>
              <a:t> </a:t>
            </a:r>
            <a:r>
              <a:rPr lang="en-US" dirty="0" err="1"/>
              <a:t>sur</a:t>
            </a:r>
            <a:r>
              <a:rPr lang="en-US" dirty="0"/>
              <a:t> des </a:t>
            </a:r>
            <a:r>
              <a:rPr lang="en-US" dirty="0" err="1"/>
              <a:t>visites</a:t>
            </a:r>
            <a:r>
              <a:rPr lang="en-US" dirty="0"/>
              <a:t> de </a:t>
            </a:r>
            <a:r>
              <a:rPr lang="en-US" dirty="0" err="1"/>
              <a:t>centres</a:t>
            </a:r>
            <a:r>
              <a:rPr lang="en-US" dirty="0"/>
              <a:t> </a:t>
            </a:r>
            <a:r>
              <a:rPr lang="en-US" dirty="0" err="1"/>
              <a:t>d’information</a:t>
            </a:r>
            <a:r>
              <a:rPr lang="en-US" dirty="0"/>
              <a:t> </a:t>
            </a:r>
            <a:r>
              <a:rPr lang="en-US" dirty="0" err="1"/>
              <a:t>professionnelle</a:t>
            </a:r>
            <a:r>
              <a:rPr lang="en-US" dirty="0"/>
              <a:t>, </a:t>
            </a:r>
            <a:r>
              <a:rPr lang="en-US" dirty="0" err="1" smtClean="0"/>
              <a:t>d’écoles</a:t>
            </a:r>
            <a:r>
              <a:rPr lang="en-US" dirty="0" smtClean="0"/>
              <a:t> </a:t>
            </a:r>
            <a:r>
              <a:rPr lang="en-US" dirty="0" err="1" smtClean="0"/>
              <a:t>primaire</a:t>
            </a:r>
            <a:r>
              <a:rPr lang="en-US" dirty="0" smtClean="0"/>
              <a:t> </a:t>
            </a:r>
            <a:r>
              <a:rPr lang="en-US" dirty="0"/>
              <a:t>et </a:t>
            </a:r>
            <a:r>
              <a:rPr lang="en-US" dirty="0" err="1"/>
              <a:t>secondaire</a:t>
            </a:r>
            <a:r>
              <a:rPr lang="en-US" dirty="0"/>
              <a:t>, </a:t>
            </a:r>
            <a:r>
              <a:rPr lang="en-US" dirty="0" err="1" smtClean="0"/>
              <a:t>d’universités</a:t>
            </a:r>
            <a:r>
              <a:rPr lang="en-US" dirty="0"/>
              <a:t>, de </a:t>
            </a:r>
            <a:r>
              <a:rPr lang="en-US" dirty="0" err="1"/>
              <a:t>centre</a:t>
            </a:r>
            <a:r>
              <a:rPr lang="en-US" dirty="0"/>
              <a:t> </a:t>
            </a:r>
            <a:r>
              <a:rPr lang="en-US" dirty="0" err="1"/>
              <a:t>s’adressant</a:t>
            </a:r>
            <a:r>
              <a:rPr lang="en-US" dirty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/>
              <a:t>ceux</a:t>
            </a:r>
            <a:r>
              <a:rPr lang="en-US" dirty="0"/>
              <a:t> qui </a:t>
            </a:r>
            <a:r>
              <a:rPr lang="en-US" dirty="0" err="1"/>
              <a:t>abandonnent</a:t>
            </a:r>
            <a:r>
              <a:rPr lang="en-US" dirty="0"/>
              <a:t> le </a:t>
            </a:r>
            <a:r>
              <a:rPr lang="en-US" dirty="0" err="1" smtClean="0"/>
              <a:t>système</a:t>
            </a:r>
            <a:r>
              <a:rPr lang="en-US" dirty="0" smtClean="0"/>
              <a:t> </a:t>
            </a:r>
            <a:r>
              <a:rPr lang="en-US" dirty="0" err="1"/>
              <a:t>scolaire</a:t>
            </a:r>
            <a:r>
              <a:rPr lang="en-US" dirty="0"/>
              <a:t>,…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359450"/>
            <a:ext cx="7272339" cy="57667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La </a:t>
            </a:r>
            <a:r>
              <a:rPr lang="en-US" dirty="0" err="1"/>
              <a:t>république</a:t>
            </a:r>
            <a:r>
              <a:rPr lang="en-US" dirty="0"/>
              <a:t> de </a:t>
            </a:r>
            <a:r>
              <a:rPr lang="en-US" dirty="0" err="1"/>
              <a:t>Slovénie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indépendante</a:t>
            </a:r>
            <a:r>
              <a:rPr lang="en-US" dirty="0"/>
              <a:t> </a:t>
            </a:r>
            <a:r>
              <a:rPr lang="en-US" dirty="0" err="1"/>
              <a:t>depuis</a:t>
            </a:r>
            <a:r>
              <a:rPr lang="en-US" dirty="0"/>
              <a:t> le 25 </a:t>
            </a:r>
            <a:r>
              <a:rPr lang="en-US" dirty="0" err="1"/>
              <a:t>juin</a:t>
            </a:r>
            <a:r>
              <a:rPr lang="en-US" dirty="0"/>
              <a:t> 1991. </a:t>
            </a:r>
            <a:r>
              <a:rPr lang="en-US" dirty="0" err="1" smtClean="0"/>
              <a:t>Dès</a:t>
            </a:r>
            <a:r>
              <a:rPr lang="en-US" dirty="0" smtClean="0"/>
              <a:t> </a:t>
            </a:r>
            <a:r>
              <a:rPr lang="en-US" dirty="0"/>
              <a:t>1996, </a:t>
            </a:r>
            <a:r>
              <a:rPr lang="en-US" dirty="0" err="1"/>
              <a:t>Une</a:t>
            </a:r>
            <a:r>
              <a:rPr lang="en-US" dirty="0"/>
              <a:t> nouvelle structure du </a:t>
            </a:r>
            <a:r>
              <a:rPr lang="en-US" dirty="0" err="1"/>
              <a:t>système</a:t>
            </a:r>
            <a:r>
              <a:rPr lang="en-US" dirty="0"/>
              <a:t> de </a:t>
            </a:r>
            <a:r>
              <a:rPr lang="en-US" dirty="0" err="1"/>
              <a:t>l’éducation</a:t>
            </a:r>
            <a:r>
              <a:rPr lang="en-US" dirty="0"/>
              <a:t> et formation, </a:t>
            </a:r>
            <a:r>
              <a:rPr lang="en-US" dirty="0" err="1"/>
              <a:t>basée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les </a:t>
            </a:r>
            <a:r>
              <a:rPr lang="en-US" dirty="0" err="1"/>
              <a:t>principes</a:t>
            </a:r>
            <a:r>
              <a:rPr lang="en-US" dirty="0"/>
              <a:t> de </a:t>
            </a:r>
            <a:r>
              <a:rPr lang="en-US" dirty="0" err="1"/>
              <a:t>démocratie</a:t>
            </a:r>
            <a:r>
              <a:rPr lang="en-US" dirty="0"/>
              <a:t>, </a:t>
            </a:r>
            <a:r>
              <a:rPr lang="en-US" dirty="0" err="1"/>
              <a:t>d’autonomie</a:t>
            </a:r>
            <a:r>
              <a:rPr lang="en-US" dirty="0"/>
              <a:t> et </a:t>
            </a:r>
            <a:r>
              <a:rPr lang="en-US" dirty="0" err="1"/>
              <a:t>d’égalité</a:t>
            </a:r>
            <a:r>
              <a:rPr lang="en-US" dirty="0"/>
              <a:t>, a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mise</a:t>
            </a:r>
            <a:r>
              <a:rPr lang="en-US" dirty="0"/>
              <a:t> en </a:t>
            </a:r>
            <a:r>
              <a:rPr lang="en-US" dirty="0" err="1"/>
              <a:t>œuvre</a:t>
            </a:r>
            <a:r>
              <a:rPr lang="en-US" dirty="0"/>
              <a:t> ..</a:t>
            </a:r>
          </a:p>
          <a:p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principaux</a:t>
            </a:r>
            <a:r>
              <a:rPr lang="en-US" dirty="0"/>
              <a:t> </a:t>
            </a:r>
            <a:r>
              <a:rPr lang="en-US" dirty="0" err="1"/>
              <a:t>ministères</a:t>
            </a:r>
            <a:r>
              <a:rPr lang="en-US" dirty="0"/>
              <a:t> </a:t>
            </a:r>
            <a:r>
              <a:rPr lang="en-US" dirty="0" err="1"/>
              <a:t>interviennent</a:t>
            </a:r>
            <a:r>
              <a:rPr lang="en-US" dirty="0"/>
              <a:t> </a:t>
            </a:r>
            <a:r>
              <a:rPr lang="en-US" dirty="0" err="1"/>
              <a:t>dans</a:t>
            </a:r>
            <a:r>
              <a:rPr lang="en-US" dirty="0"/>
              <a:t> le champ de </a:t>
            </a:r>
            <a:r>
              <a:rPr lang="en-US" dirty="0" err="1"/>
              <a:t>l’enseignement</a:t>
            </a:r>
            <a:r>
              <a:rPr lang="en-US" dirty="0"/>
              <a:t> et de la formation </a:t>
            </a:r>
            <a:r>
              <a:rPr lang="en-US" dirty="0" err="1"/>
              <a:t>professionnelle</a:t>
            </a:r>
            <a:r>
              <a:rPr lang="en-US" dirty="0"/>
              <a:t> : le </a:t>
            </a:r>
            <a:r>
              <a:rPr lang="en-US" dirty="0" err="1"/>
              <a:t>Ministère</a:t>
            </a:r>
            <a:r>
              <a:rPr lang="en-US" dirty="0"/>
              <a:t> de </a:t>
            </a:r>
            <a:r>
              <a:rPr lang="en-US" dirty="0" err="1"/>
              <a:t>l’éducation</a:t>
            </a:r>
            <a:r>
              <a:rPr lang="en-US" dirty="0"/>
              <a:t> et du sport (</a:t>
            </a:r>
            <a:r>
              <a:rPr lang="en-US" i="1" dirty="0"/>
              <a:t>MES</a:t>
            </a:r>
            <a:r>
              <a:rPr lang="en-US" dirty="0"/>
              <a:t>), le </a:t>
            </a:r>
            <a:r>
              <a:rPr lang="en-US" dirty="0" err="1"/>
              <a:t>Ministère</a:t>
            </a:r>
            <a:r>
              <a:rPr lang="en-US" dirty="0"/>
              <a:t> du travail, de la </a:t>
            </a:r>
            <a:r>
              <a:rPr lang="en-US" dirty="0" err="1"/>
              <a:t>famille</a:t>
            </a:r>
            <a:r>
              <a:rPr lang="en-US" dirty="0"/>
              <a:t> et des affaires </a:t>
            </a:r>
            <a:r>
              <a:rPr lang="en-US" dirty="0" err="1"/>
              <a:t>sociales</a:t>
            </a:r>
            <a:r>
              <a:rPr lang="en-US" dirty="0"/>
              <a:t> (</a:t>
            </a:r>
            <a:r>
              <a:rPr lang="en-US" i="1" dirty="0"/>
              <a:t>MTFAS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467286"/>
            <a:ext cx="7272339" cy="5658878"/>
          </a:xfrm>
        </p:spPr>
        <p:txBody>
          <a:bodyPr>
            <a:normAutofit fontScale="92500"/>
          </a:bodyPr>
          <a:lstStyle/>
          <a:p>
            <a:endParaRPr lang="en-US" b="1" dirty="0" smtClean="0"/>
          </a:p>
          <a:p>
            <a:r>
              <a:rPr lang="en-US" b="1" dirty="0" smtClean="0"/>
              <a:t>La </a:t>
            </a:r>
            <a:r>
              <a:rPr lang="en-US" b="1" dirty="0" err="1"/>
              <a:t>scolarité</a:t>
            </a:r>
            <a:r>
              <a:rPr lang="en-US" b="1" dirty="0"/>
              <a:t> </a:t>
            </a:r>
            <a:r>
              <a:rPr lang="en-US" b="1" dirty="0" err="1"/>
              <a:t>obligatoire</a:t>
            </a:r>
            <a:r>
              <a:rPr lang="en-US" dirty="0"/>
              <a:t> (</a:t>
            </a:r>
            <a:r>
              <a:rPr lang="en-US" i="1" dirty="0" err="1"/>
              <a:t>osnovnošolsko</a:t>
            </a:r>
            <a:r>
              <a:rPr lang="en-US" i="1" dirty="0"/>
              <a:t> </a:t>
            </a:r>
            <a:r>
              <a:rPr lang="en-US" i="1" dirty="0" err="1"/>
              <a:t>izobraževanje</a:t>
            </a:r>
            <a:r>
              <a:rPr lang="en-US" dirty="0"/>
              <a:t>)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gratuite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Les </a:t>
            </a:r>
            <a:r>
              <a:rPr lang="en-US" dirty="0" err="1"/>
              <a:t>enfants</a:t>
            </a:r>
            <a:r>
              <a:rPr lang="en-US" dirty="0"/>
              <a:t> </a:t>
            </a:r>
            <a:r>
              <a:rPr lang="en-US" dirty="0" err="1"/>
              <a:t>suivent</a:t>
            </a:r>
            <a:r>
              <a:rPr lang="en-US" dirty="0"/>
              <a:t> 9 </a:t>
            </a:r>
            <a:r>
              <a:rPr lang="en-US" dirty="0" err="1"/>
              <a:t>années</a:t>
            </a:r>
            <a:r>
              <a:rPr lang="en-US" dirty="0"/>
              <a:t> </a:t>
            </a:r>
            <a:r>
              <a:rPr lang="en-US" dirty="0" err="1"/>
              <a:t>d’enseignement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l’école</a:t>
            </a:r>
            <a:r>
              <a:rPr lang="en-US" dirty="0"/>
              <a:t> </a:t>
            </a:r>
            <a:r>
              <a:rPr lang="en-US" dirty="0" err="1"/>
              <a:t>élémentaire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divisée</a:t>
            </a:r>
            <a:r>
              <a:rPr lang="en-US" dirty="0"/>
              <a:t> en 3 cycles. A la fin de la </a:t>
            </a:r>
            <a:r>
              <a:rPr lang="en-US" dirty="0" err="1"/>
              <a:t>scolarité</a:t>
            </a:r>
            <a:r>
              <a:rPr lang="en-US" dirty="0"/>
              <a:t> les </a:t>
            </a:r>
            <a:r>
              <a:rPr lang="en-US" dirty="0" err="1"/>
              <a:t>élèves</a:t>
            </a:r>
            <a:r>
              <a:rPr lang="en-US" dirty="0"/>
              <a:t> </a:t>
            </a:r>
            <a:r>
              <a:rPr lang="en-US" dirty="0" err="1"/>
              <a:t>présentent</a:t>
            </a:r>
            <a:r>
              <a:rPr lang="en-US" dirty="0"/>
              <a:t> un </a:t>
            </a:r>
            <a:r>
              <a:rPr lang="en-US" dirty="0" err="1"/>
              <a:t>examen</a:t>
            </a:r>
            <a:r>
              <a:rPr lang="en-US" dirty="0"/>
              <a:t> final national </a:t>
            </a:r>
            <a:r>
              <a:rPr lang="en-US" dirty="0" err="1"/>
              <a:t>obligatoire</a:t>
            </a:r>
            <a:r>
              <a:rPr lang="en-US" dirty="0" smtClean="0"/>
              <a:t>. Les </a:t>
            </a:r>
            <a:r>
              <a:rPr lang="en-US" dirty="0" err="1" smtClean="0"/>
              <a:t>enfants</a:t>
            </a:r>
            <a:r>
              <a:rPr lang="en-US" dirty="0" smtClean="0"/>
              <a:t> ‘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besoins</a:t>
            </a:r>
            <a:r>
              <a:rPr lang="en-US" dirty="0" smtClean="0"/>
              <a:t> </a:t>
            </a:r>
            <a:r>
              <a:rPr lang="en-US" dirty="0" err="1" smtClean="0"/>
              <a:t>specifiques</a:t>
            </a:r>
            <a:r>
              <a:rPr lang="en-US" dirty="0" smtClean="0"/>
              <a:t>’ 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intégrés</a:t>
            </a:r>
            <a:r>
              <a:rPr lang="en-US" dirty="0" smtClean="0"/>
              <a:t> la </a:t>
            </a:r>
            <a:r>
              <a:rPr lang="en-US" dirty="0" err="1" smtClean="0"/>
              <a:t>plupart</a:t>
            </a:r>
            <a:r>
              <a:rPr lang="en-US" dirty="0" smtClean="0"/>
              <a:t> du temps </a:t>
            </a:r>
            <a:r>
              <a:rPr lang="en-US" dirty="0" err="1" smtClean="0"/>
              <a:t>dans</a:t>
            </a:r>
            <a:r>
              <a:rPr lang="en-US" dirty="0" smtClean="0"/>
              <a:t> les classes,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pris</a:t>
            </a:r>
            <a:r>
              <a:rPr lang="en-US" dirty="0" smtClean="0"/>
              <a:t> en charge en </a:t>
            </a:r>
            <a:r>
              <a:rPr lang="en-US" dirty="0" err="1" smtClean="0"/>
              <a:t>petits</a:t>
            </a:r>
            <a:r>
              <a:rPr lang="en-US" dirty="0" smtClean="0"/>
              <a:t> </a:t>
            </a:r>
            <a:r>
              <a:rPr lang="en-US" dirty="0" err="1" smtClean="0"/>
              <a:t>groupes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des moments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établis</a:t>
            </a:r>
            <a:r>
              <a:rPr lang="en-US" dirty="0" smtClean="0"/>
              <a:t> de la </a:t>
            </a:r>
            <a:r>
              <a:rPr lang="en-US" dirty="0" err="1" smtClean="0"/>
              <a:t>journée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N.B : ‘a </a:t>
            </a:r>
            <a:r>
              <a:rPr lang="en-US" dirty="0" err="1" smtClean="0"/>
              <a:t>besoin</a:t>
            </a:r>
            <a:r>
              <a:rPr lang="en-US" dirty="0" smtClean="0"/>
              <a:t> </a:t>
            </a:r>
            <a:r>
              <a:rPr lang="en-US" dirty="0" err="1" smtClean="0"/>
              <a:t>specifique</a:t>
            </a:r>
            <a:r>
              <a:rPr lang="en-US" dirty="0" smtClean="0"/>
              <a:t>’ = </a:t>
            </a:r>
            <a:r>
              <a:rPr lang="en-US" dirty="0" err="1" smtClean="0"/>
              <a:t>difficultés</a:t>
            </a:r>
            <a:r>
              <a:rPr lang="en-US" dirty="0" smtClean="0"/>
              <a:t> </a:t>
            </a:r>
            <a:r>
              <a:rPr lang="en-US" dirty="0" err="1" smtClean="0"/>
              <a:t>d’apprentissage</a:t>
            </a:r>
            <a:r>
              <a:rPr lang="en-US" dirty="0" smtClean="0"/>
              <a:t>, migrants, 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395396"/>
            <a:ext cx="7272339" cy="5730768"/>
          </a:xfrm>
        </p:spPr>
        <p:txBody>
          <a:bodyPr/>
          <a:lstStyle/>
          <a:p>
            <a:r>
              <a:rPr lang="en-US" b="1" dirty="0" err="1"/>
              <a:t>L’enseignement</a:t>
            </a:r>
            <a:r>
              <a:rPr lang="en-US" b="1" dirty="0"/>
              <a:t> </a:t>
            </a:r>
            <a:r>
              <a:rPr lang="en-US" b="1" dirty="0" err="1"/>
              <a:t>secondaire</a:t>
            </a:r>
            <a:r>
              <a:rPr lang="en-US" b="1" dirty="0"/>
              <a:t> </a:t>
            </a:r>
            <a:r>
              <a:rPr lang="en-US" b="1" dirty="0" err="1"/>
              <a:t>supérieur</a:t>
            </a:r>
            <a:r>
              <a:rPr lang="en-US" dirty="0"/>
              <a:t> (</a:t>
            </a:r>
            <a:r>
              <a:rPr lang="en-US" i="1" dirty="0" err="1"/>
              <a:t>srednješolsko</a:t>
            </a:r>
            <a:r>
              <a:rPr lang="en-US" i="1" dirty="0"/>
              <a:t> </a:t>
            </a:r>
            <a:r>
              <a:rPr lang="en-US" i="1" dirty="0" err="1"/>
              <a:t>izobraževanje</a:t>
            </a:r>
            <a:r>
              <a:rPr lang="en-US" dirty="0"/>
              <a:t>) commence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finit</a:t>
            </a:r>
            <a:r>
              <a:rPr lang="en-US" dirty="0"/>
              <a:t> </a:t>
            </a:r>
            <a:r>
              <a:rPr lang="en-US" dirty="0" err="1"/>
              <a:t>l’école</a:t>
            </a:r>
            <a:r>
              <a:rPr lang="en-US" dirty="0"/>
              <a:t> </a:t>
            </a:r>
            <a:r>
              <a:rPr lang="en-US" dirty="0" err="1"/>
              <a:t>obligatoire</a:t>
            </a:r>
            <a:r>
              <a:rPr lang="en-US" dirty="0"/>
              <a:t>. Les </a:t>
            </a:r>
            <a:r>
              <a:rPr lang="en-US" dirty="0" err="1"/>
              <a:t>établissements</a:t>
            </a:r>
            <a:r>
              <a:rPr lang="en-US" dirty="0"/>
              <a:t> </a:t>
            </a:r>
            <a:r>
              <a:rPr lang="en-US" dirty="0" err="1"/>
              <a:t>secondaires</a:t>
            </a:r>
            <a:r>
              <a:rPr lang="en-US" dirty="0"/>
              <a:t> se </a:t>
            </a:r>
            <a:r>
              <a:rPr lang="en-US" dirty="0" err="1"/>
              <a:t>composent</a:t>
            </a:r>
            <a:r>
              <a:rPr lang="en-US" dirty="0"/>
              <a:t> </a:t>
            </a:r>
            <a:r>
              <a:rPr lang="en-US" dirty="0" err="1"/>
              <a:t>d’écoles</a:t>
            </a:r>
            <a:r>
              <a:rPr lang="en-US" dirty="0"/>
              <a:t> </a:t>
            </a:r>
            <a:r>
              <a:rPr lang="en-US" dirty="0" err="1"/>
              <a:t>professionnelles</a:t>
            </a:r>
            <a:r>
              <a:rPr lang="en-US" dirty="0"/>
              <a:t> (</a:t>
            </a:r>
            <a:r>
              <a:rPr lang="en-US" i="1" dirty="0" err="1"/>
              <a:t>poklicne</a:t>
            </a:r>
            <a:r>
              <a:rPr lang="en-US" dirty="0"/>
              <a:t>), </a:t>
            </a:r>
            <a:r>
              <a:rPr lang="en-US" dirty="0" err="1"/>
              <a:t>d’instituts</a:t>
            </a:r>
            <a:r>
              <a:rPr lang="en-US" dirty="0"/>
              <a:t> techniques (</a:t>
            </a:r>
            <a:r>
              <a:rPr lang="en-US" i="1" dirty="0" err="1"/>
              <a:t>tehniške</a:t>
            </a:r>
            <a:r>
              <a:rPr lang="en-US" i="1" dirty="0"/>
              <a:t> in </a:t>
            </a:r>
            <a:r>
              <a:rPr lang="en-US" i="1" dirty="0" err="1"/>
              <a:t>strokovne</a:t>
            </a:r>
            <a:r>
              <a:rPr lang="en-US" dirty="0"/>
              <a:t>) </a:t>
            </a:r>
            <a:r>
              <a:rPr lang="en-US" dirty="0" err="1"/>
              <a:t>ou</a:t>
            </a:r>
            <a:r>
              <a:rPr lang="en-US" dirty="0"/>
              <a:t> de </a:t>
            </a:r>
            <a:r>
              <a:rPr lang="en-US" dirty="0" err="1"/>
              <a:t>lycées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vocation </a:t>
            </a:r>
            <a:r>
              <a:rPr lang="en-US" dirty="0" err="1"/>
              <a:t>générale</a:t>
            </a:r>
            <a:r>
              <a:rPr lang="en-US" dirty="0"/>
              <a:t> (</a:t>
            </a:r>
            <a:r>
              <a:rPr lang="en-US" i="1" dirty="0" err="1"/>
              <a:t>gimnazije</a:t>
            </a:r>
            <a:r>
              <a:rPr lang="en-US" dirty="0"/>
              <a:t>) . </a:t>
            </a:r>
            <a:r>
              <a:rPr lang="en-US" dirty="0" err="1"/>
              <a:t>Cet</a:t>
            </a:r>
            <a:r>
              <a:rPr lang="en-US" dirty="0"/>
              <a:t> </a:t>
            </a:r>
            <a:r>
              <a:rPr lang="en-US" dirty="0" err="1"/>
              <a:t>enseignement</a:t>
            </a:r>
            <a:r>
              <a:rPr lang="en-US" dirty="0"/>
              <a:t> </a:t>
            </a:r>
            <a:r>
              <a:rPr lang="en-US" dirty="0" err="1"/>
              <a:t>offre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pluralité</a:t>
            </a:r>
            <a:r>
              <a:rPr lang="en-US" dirty="0"/>
              <a:t> de </a:t>
            </a:r>
            <a:r>
              <a:rPr lang="en-US" dirty="0" err="1"/>
              <a:t>programmes</a:t>
            </a:r>
            <a:r>
              <a:rPr lang="en-US" dirty="0"/>
              <a:t>, qui </a:t>
            </a:r>
            <a:r>
              <a:rPr lang="en-US" dirty="0" err="1"/>
              <a:t>diffèrent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par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contenus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par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durée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objectifs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2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251616"/>
            <a:ext cx="7272339" cy="58745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 </a:t>
            </a:r>
            <a:r>
              <a:rPr lang="en-US" dirty="0" err="1"/>
              <a:t>filière</a:t>
            </a:r>
            <a:r>
              <a:rPr lang="en-US" dirty="0"/>
              <a:t> </a:t>
            </a:r>
            <a:r>
              <a:rPr lang="en-US" dirty="0" err="1"/>
              <a:t>professionnelle</a:t>
            </a:r>
            <a:r>
              <a:rPr lang="en-US" dirty="0"/>
              <a:t> </a:t>
            </a:r>
            <a:r>
              <a:rPr lang="en-US" dirty="0" err="1"/>
              <a:t>courte</a:t>
            </a:r>
            <a:r>
              <a:rPr lang="en-US" dirty="0"/>
              <a:t> de </a:t>
            </a:r>
            <a:r>
              <a:rPr lang="en-US" dirty="0" err="1"/>
              <a:t>l’enseignement</a:t>
            </a:r>
            <a:r>
              <a:rPr lang="en-US" dirty="0"/>
              <a:t> </a:t>
            </a:r>
            <a:r>
              <a:rPr lang="en-US" dirty="0" err="1"/>
              <a:t>secondaire</a:t>
            </a:r>
            <a:r>
              <a:rPr lang="en-US" dirty="0"/>
              <a:t> du </a:t>
            </a:r>
            <a:r>
              <a:rPr lang="en-US" dirty="0" err="1"/>
              <a:t>deuxième</a:t>
            </a:r>
            <a:r>
              <a:rPr lang="en-US" dirty="0"/>
              <a:t> cycle (</a:t>
            </a:r>
            <a:r>
              <a:rPr lang="en-US" dirty="0" err="1"/>
              <a:t>Nižje</a:t>
            </a:r>
            <a:r>
              <a:rPr lang="en-US" dirty="0"/>
              <a:t> </a:t>
            </a:r>
            <a:r>
              <a:rPr lang="en-US" dirty="0" err="1"/>
              <a:t>poklicno</a:t>
            </a:r>
            <a:r>
              <a:rPr lang="en-US" dirty="0"/>
              <a:t> </a:t>
            </a:r>
            <a:r>
              <a:rPr lang="en-US" dirty="0" err="1"/>
              <a:t>izobraževanje</a:t>
            </a:r>
            <a:r>
              <a:rPr lang="en-US" dirty="0"/>
              <a:t>) </a:t>
            </a:r>
            <a:r>
              <a:rPr lang="en-US" dirty="0" err="1"/>
              <a:t>est</a:t>
            </a:r>
            <a:r>
              <a:rPr lang="en-US" dirty="0"/>
              <a:t> accessible aux </a:t>
            </a:r>
            <a:r>
              <a:rPr lang="en-US" dirty="0" err="1"/>
              <a:t>élèves</a:t>
            </a:r>
            <a:r>
              <a:rPr lang="en-US" dirty="0"/>
              <a:t> </a:t>
            </a:r>
            <a:r>
              <a:rPr lang="en-US" dirty="0" err="1"/>
              <a:t>ayant</a:t>
            </a:r>
            <a:r>
              <a:rPr lang="en-US" dirty="0"/>
              <a:t> </a:t>
            </a:r>
            <a:r>
              <a:rPr lang="en-US" dirty="0" err="1"/>
              <a:t>achevé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scolarité</a:t>
            </a:r>
            <a:r>
              <a:rPr lang="en-US" dirty="0"/>
              <a:t> au </a:t>
            </a:r>
            <a:r>
              <a:rPr lang="en-US" dirty="0" err="1"/>
              <a:t>niveau</a:t>
            </a:r>
            <a:r>
              <a:rPr lang="en-US" dirty="0"/>
              <a:t> </a:t>
            </a:r>
            <a:r>
              <a:rPr lang="en-US" dirty="0" err="1"/>
              <a:t>élémentaire</a:t>
            </a:r>
            <a:r>
              <a:rPr lang="en-US" dirty="0"/>
              <a:t> en </a:t>
            </a:r>
            <a:r>
              <a:rPr lang="en-US" dirty="0" err="1"/>
              <a:t>suivant</a:t>
            </a:r>
            <a:r>
              <a:rPr lang="en-US" dirty="0"/>
              <a:t> un </a:t>
            </a:r>
            <a:r>
              <a:rPr lang="en-US" dirty="0" err="1"/>
              <a:t>parcours</a:t>
            </a:r>
            <a:r>
              <a:rPr lang="en-US" dirty="0"/>
              <a:t> normal </a:t>
            </a:r>
            <a:r>
              <a:rPr lang="en-US" dirty="0" err="1"/>
              <a:t>ou</a:t>
            </a:r>
            <a:r>
              <a:rPr lang="en-US" dirty="0"/>
              <a:t> en </a:t>
            </a:r>
            <a:r>
              <a:rPr lang="en-US" dirty="0" err="1"/>
              <a:t>empruntant</a:t>
            </a:r>
            <a:r>
              <a:rPr lang="en-US" dirty="0"/>
              <a:t> un </a:t>
            </a:r>
            <a:r>
              <a:rPr lang="en-US" dirty="0" err="1"/>
              <a:t>itinéraire</a:t>
            </a:r>
            <a:r>
              <a:rPr lang="en-US" dirty="0"/>
              <a:t> </a:t>
            </a:r>
            <a:r>
              <a:rPr lang="en-US" dirty="0" err="1"/>
              <a:t>réservé</a:t>
            </a:r>
            <a:r>
              <a:rPr lang="en-US" dirty="0"/>
              <a:t> aux </a:t>
            </a:r>
            <a:r>
              <a:rPr lang="en-US" dirty="0" err="1"/>
              <a:t>élèves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besoins</a:t>
            </a:r>
            <a:r>
              <a:rPr lang="en-US" dirty="0"/>
              <a:t> </a:t>
            </a:r>
            <a:r>
              <a:rPr lang="en-US" dirty="0" err="1"/>
              <a:t>spécifiques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ceux</a:t>
            </a:r>
            <a:r>
              <a:rPr lang="en-US" dirty="0"/>
              <a:t> </a:t>
            </a:r>
            <a:r>
              <a:rPr lang="en-US" dirty="0" err="1"/>
              <a:t>ayant</a:t>
            </a:r>
            <a:r>
              <a:rPr lang="en-US" dirty="0"/>
              <a:t> </a:t>
            </a:r>
            <a:r>
              <a:rPr lang="en-US" dirty="0" err="1"/>
              <a:t>fréquenté</a:t>
            </a:r>
            <a:r>
              <a:rPr lang="en-US" dirty="0"/>
              <a:t> </a:t>
            </a:r>
            <a:r>
              <a:rPr lang="en-US" dirty="0" err="1"/>
              <a:t>l’école</a:t>
            </a:r>
            <a:r>
              <a:rPr lang="en-US" dirty="0"/>
              <a:t> </a:t>
            </a:r>
            <a:r>
              <a:rPr lang="en-US" dirty="0" err="1"/>
              <a:t>élémentaire</a:t>
            </a:r>
            <a:r>
              <a:rPr lang="en-US" dirty="0"/>
              <a:t> pendant 7 </a:t>
            </a:r>
            <a:r>
              <a:rPr lang="en-US" dirty="0" err="1"/>
              <a:t>ans</a:t>
            </a:r>
            <a:r>
              <a:rPr lang="en-US" dirty="0"/>
              <a:t> sans </a:t>
            </a:r>
            <a:r>
              <a:rPr lang="en-US" dirty="0" err="1"/>
              <a:t>terminer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parcours</a:t>
            </a:r>
            <a:r>
              <a:rPr lang="en-US" dirty="0"/>
              <a:t>. </a:t>
            </a:r>
          </a:p>
          <a:p>
            <a:r>
              <a:rPr lang="en-US" dirty="0" err="1"/>
              <a:t>Ce</a:t>
            </a:r>
            <a:r>
              <a:rPr lang="en-US" dirty="0"/>
              <a:t> cycle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durée</a:t>
            </a:r>
            <a:r>
              <a:rPr lang="en-US" dirty="0"/>
              <a:t> de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ans</a:t>
            </a:r>
            <a:r>
              <a:rPr lang="en-US" dirty="0"/>
              <a:t> et demi et </a:t>
            </a:r>
            <a:r>
              <a:rPr lang="en-US" dirty="0" err="1"/>
              <a:t>sanctionné</a:t>
            </a:r>
            <a:r>
              <a:rPr lang="en-US" dirty="0"/>
              <a:t> par un </a:t>
            </a:r>
            <a:r>
              <a:rPr lang="en-US" dirty="0" err="1"/>
              <a:t>examen</a:t>
            </a:r>
            <a:r>
              <a:rPr lang="en-US" dirty="0"/>
              <a:t> final (</a:t>
            </a:r>
            <a:r>
              <a:rPr lang="en-US" dirty="0" err="1"/>
              <a:t>zakljucni</a:t>
            </a:r>
            <a:r>
              <a:rPr lang="en-US" dirty="0"/>
              <a:t> </a:t>
            </a:r>
            <a:r>
              <a:rPr lang="en-US" dirty="0" err="1"/>
              <a:t>izpit</a:t>
            </a:r>
            <a:r>
              <a:rPr lang="en-US" dirty="0"/>
              <a:t>) </a:t>
            </a:r>
            <a:r>
              <a:rPr lang="en-US" dirty="0" err="1"/>
              <a:t>permet</a:t>
            </a:r>
            <a:r>
              <a:rPr lang="en-US" dirty="0"/>
              <a:t> au </a:t>
            </a:r>
            <a:r>
              <a:rPr lang="en-US" dirty="0" err="1"/>
              <a:t>jeune</a:t>
            </a:r>
            <a:r>
              <a:rPr lang="en-US" dirty="0"/>
              <a:t> de commencer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travailler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de </a:t>
            </a:r>
            <a:r>
              <a:rPr lang="en-US" dirty="0" err="1"/>
              <a:t>s’inscrire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n’importe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d’enseignement</a:t>
            </a:r>
            <a:r>
              <a:rPr lang="en-US" dirty="0"/>
              <a:t> </a:t>
            </a:r>
            <a:r>
              <a:rPr lang="en-US" dirty="0" err="1"/>
              <a:t>professionnel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technique.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7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323506"/>
            <a:ext cx="7272339" cy="5802658"/>
          </a:xfrm>
        </p:spPr>
        <p:txBody>
          <a:bodyPr/>
          <a:lstStyle/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L’enseignement</a:t>
            </a:r>
            <a:r>
              <a:rPr lang="en-US" b="1" dirty="0" smtClean="0"/>
              <a:t> </a:t>
            </a:r>
            <a:r>
              <a:rPr lang="en-US" b="1" dirty="0" err="1"/>
              <a:t>secondaire</a:t>
            </a:r>
            <a:r>
              <a:rPr lang="en-US" b="1" dirty="0"/>
              <a:t> </a:t>
            </a:r>
            <a:r>
              <a:rPr lang="en-US" b="1" dirty="0" err="1"/>
              <a:t>professionnel</a:t>
            </a:r>
            <a:r>
              <a:rPr lang="en-US" b="1" dirty="0"/>
              <a:t> du </a:t>
            </a:r>
            <a:r>
              <a:rPr lang="en-US" b="1" dirty="0" err="1"/>
              <a:t>deuxième</a:t>
            </a:r>
            <a:r>
              <a:rPr lang="en-US" b="1" dirty="0"/>
              <a:t> cycle</a:t>
            </a:r>
            <a:r>
              <a:rPr lang="en-US" dirty="0"/>
              <a:t> (</a:t>
            </a:r>
            <a:r>
              <a:rPr lang="en-US" i="1" dirty="0" err="1"/>
              <a:t>Srednje</a:t>
            </a:r>
            <a:r>
              <a:rPr lang="en-US" i="1" dirty="0"/>
              <a:t> </a:t>
            </a:r>
            <a:r>
              <a:rPr lang="en-US" i="1" dirty="0" err="1"/>
              <a:t>poklicno</a:t>
            </a:r>
            <a:r>
              <a:rPr lang="en-US" i="1" dirty="0"/>
              <a:t> </a:t>
            </a:r>
            <a:r>
              <a:rPr lang="en-US" i="1" dirty="0" err="1"/>
              <a:t>izobraževanje</a:t>
            </a:r>
            <a:r>
              <a:rPr lang="en-US" dirty="0"/>
              <a:t>) </a:t>
            </a:r>
            <a:r>
              <a:rPr lang="en-US" dirty="0" err="1"/>
              <a:t>est</a:t>
            </a:r>
            <a:r>
              <a:rPr lang="en-US" dirty="0"/>
              <a:t> accessible aux </a:t>
            </a:r>
            <a:r>
              <a:rPr lang="en-US" dirty="0" err="1"/>
              <a:t>élèves</a:t>
            </a:r>
            <a:r>
              <a:rPr lang="en-US" dirty="0"/>
              <a:t> qui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achevé</a:t>
            </a:r>
            <a:r>
              <a:rPr lang="en-US" dirty="0"/>
              <a:t> avec </a:t>
            </a:r>
            <a:r>
              <a:rPr lang="en-US" dirty="0" err="1"/>
              <a:t>succès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scolarité</a:t>
            </a:r>
            <a:r>
              <a:rPr lang="en-US" dirty="0"/>
              <a:t> au </a:t>
            </a:r>
            <a:r>
              <a:rPr lang="en-US" dirty="0" err="1"/>
              <a:t>niveau</a:t>
            </a:r>
            <a:r>
              <a:rPr lang="en-US" dirty="0"/>
              <a:t> </a:t>
            </a:r>
            <a:r>
              <a:rPr lang="en-US" dirty="0" err="1"/>
              <a:t>élémentaire</a:t>
            </a:r>
            <a:r>
              <a:rPr lang="en-US" dirty="0"/>
              <a:t>.</a:t>
            </a:r>
          </a:p>
          <a:p>
            <a:pPr lvl="0"/>
            <a:r>
              <a:rPr lang="en-US" b="1" dirty="0" err="1"/>
              <a:t>L’enseignement</a:t>
            </a:r>
            <a:r>
              <a:rPr lang="en-US" b="1" dirty="0"/>
              <a:t> </a:t>
            </a:r>
            <a:r>
              <a:rPr lang="en-US" b="1" dirty="0" err="1"/>
              <a:t>secondaire</a:t>
            </a:r>
            <a:r>
              <a:rPr lang="en-US" b="1" dirty="0"/>
              <a:t> technique </a:t>
            </a:r>
            <a:r>
              <a:rPr lang="en-US" b="1" dirty="0" err="1"/>
              <a:t>professionnel</a:t>
            </a:r>
            <a:r>
              <a:rPr lang="en-US" dirty="0"/>
              <a:t> du </a:t>
            </a:r>
            <a:r>
              <a:rPr lang="en-US" dirty="0" err="1"/>
              <a:t>deuxième</a:t>
            </a:r>
            <a:r>
              <a:rPr lang="en-US" dirty="0"/>
              <a:t> cycle (</a:t>
            </a:r>
            <a:r>
              <a:rPr lang="en-US" i="1" dirty="0" err="1"/>
              <a:t>Poklicno</a:t>
            </a:r>
            <a:r>
              <a:rPr lang="en-US" i="1" dirty="0"/>
              <a:t> </a:t>
            </a:r>
            <a:r>
              <a:rPr lang="en-US" i="1" dirty="0" err="1"/>
              <a:t>tehniško</a:t>
            </a:r>
            <a:r>
              <a:rPr lang="en-US" i="1" dirty="0"/>
              <a:t> </a:t>
            </a:r>
            <a:r>
              <a:rPr lang="en-US" i="1" dirty="0" err="1"/>
              <a:t>izobraževanje</a:t>
            </a:r>
            <a:r>
              <a:rPr lang="en-US" dirty="0"/>
              <a:t>) </a:t>
            </a:r>
            <a:r>
              <a:rPr lang="en-US" dirty="0" err="1"/>
              <a:t>donne</a:t>
            </a:r>
            <a:r>
              <a:rPr lang="en-US" dirty="0"/>
              <a:t> la </a:t>
            </a:r>
            <a:r>
              <a:rPr lang="en-US" dirty="0" err="1"/>
              <a:t>possibilité</a:t>
            </a:r>
            <a:r>
              <a:rPr lang="en-US" dirty="0"/>
              <a:t> de </a:t>
            </a:r>
            <a:r>
              <a:rPr lang="en-US" dirty="0" err="1"/>
              <a:t>choisir</a:t>
            </a:r>
            <a:r>
              <a:rPr lang="en-US" dirty="0"/>
              <a:t> entre </a:t>
            </a:r>
            <a:r>
              <a:rPr lang="en-US" dirty="0" err="1"/>
              <a:t>différentes</a:t>
            </a:r>
            <a:r>
              <a:rPr lang="en-US" dirty="0"/>
              <a:t> </a:t>
            </a:r>
            <a:r>
              <a:rPr lang="en-US" dirty="0" err="1"/>
              <a:t>filières</a:t>
            </a:r>
            <a:r>
              <a:rPr lang="en-US" dirty="0"/>
              <a:t> </a:t>
            </a:r>
            <a:r>
              <a:rPr lang="en-US" dirty="0" err="1"/>
              <a:t>menant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profession.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3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371432"/>
            <a:ext cx="7272339" cy="5754732"/>
          </a:xfrm>
        </p:spPr>
        <p:txBody>
          <a:bodyPr/>
          <a:lstStyle/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L’enseignement</a:t>
            </a:r>
            <a:r>
              <a:rPr lang="en-US" b="1" dirty="0" smtClean="0"/>
              <a:t> </a:t>
            </a:r>
            <a:r>
              <a:rPr lang="en-US" b="1" dirty="0" err="1"/>
              <a:t>secondaire</a:t>
            </a:r>
            <a:r>
              <a:rPr lang="en-US" b="1" dirty="0"/>
              <a:t> technique du </a:t>
            </a:r>
            <a:r>
              <a:rPr lang="en-US" b="1" dirty="0" err="1"/>
              <a:t>deuxième</a:t>
            </a:r>
            <a:r>
              <a:rPr lang="en-US" b="1" dirty="0"/>
              <a:t> cycle</a:t>
            </a:r>
            <a:r>
              <a:rPr lang="en-US" dirty="0"/>
              <a:t> (</a:t>
            </a:r>
            <a:r>
              <a:rPr lang="en-US" i="1" dirty="0" err="1"/>
              <a:t>Srednje</a:t>
            </a:r>
            <a:r>
              <a:rPr lang="en-US" i="1" dirty="0"/>
              <a:t> </a:t>
            </a:r>
            <a:r>
              <a:rPr lang="en-US" i="1" dirty="0" err="1"/>
              <a:t>strokovno</a:t>
            </a:r>
            <a:r>
              <a:rPr lang="en-US" i="1" dirty="0"/>
              <a:t> </a:t>
            </a:r>
            <a:r>
              <a:rPr lang="en-US" i="1" dirty="0" err="1"/>
              <a:t>izobraževanje</a:t>
            </a:r>
            <a:r>
              <a:rPr lang="en-US" dirty="0"/>
              <a:t>)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durée</a:t>
            </a:r>
            <a:r>
              <a:rPr lang="en-US" dirty="0"/>
              <a:t> de 4 </a:t>
            </a:r>
            <a:r>
              <a:rPr lang="en-US" dirty="0" err="1"/>
              <a:t>ans</a:t>
            </a:r>
            <a:r>
              <a:rPr lang="en-US" dirty="0"/>
              <a:t> et </a:t>
            </a:r>
            <a:r>
              <a:rPr lang="en-US" dirty="0" err="1"/>
              <a:t>sanctionné</a:t>
            </a:r>
            <a:r>
              <a:rPr lang="en-US" dirty="0"/>
              <a:t> par le </a:t>
            </a:r>
            <a:r>
              <a:rPr lang="en-US" dirty="0" err="1"/>
              <a:t>baccalauréat</a:t>
            </a:r>
            <a:r>
              <a:rPr lang="en-US" dirty="0"/>
              <a:t> </a:t>
            </a:r>
            <a:r>
              <a:rPr lang="en-US" dirty="0" err="1"/>
              <a:t>professionnel</a:t>
            </a:r>
            <a:r>
              <a:rPr lang="en-US" dirty="0"/>
              <a:t> (</a:t>
            </a:r>
            <a:r>
              <a:rPr lang="en-US" i="1" dirty="0" err="1"/>
              <a:t>poklicna</a:t>
            </a:r>
            <a:r>
              <a:rPr lang="en-US" i="1" dirty="0"/>
              <a:t> </a:t>
            </a:r>
            <a:r>
              <a:rPr lang="en-US" i="1" dirty="0" err="1"/>
              <a:t>matura</a:t>
            </a:r>
            <a:r>
              <a:rPr lang="en-US" dirty="0"/>
              <a:t>),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prépare</a:t>
            </a:r>
            <a:r>
              <a:rPr lang="en-US" dirty="0"/>
              <a:t> aux </a:t>
            </a:r>
            <a:r>
              <a:rPr lang="en-US" dirty="0" err="1"/>
              <a:t>études</a:t>
            </a:r>
            <a:r>
              <a:rPr lang="en-US" dirty="0"/>
              <a:t> </a:t>
            </a:r>
            <a:r>
              <a:rPr lang="en-US" dirty="0" err="1"/>
              <a:t>professionnelles</a:t>
            </a:r>
            <a:r>
              <a:rPr lang="en-US" dirty="0"/>
              <a:t> de </a:t>
            </a:r>
            <a:r>
              <a:rPr lang="en-US" dirty="0" err="1"/>
              <a:t>niveau</a:t>
            </a:r>
            <a:r>
              <a:rPr lang="en-US" dirty="0"/>
              <a:t> </a:t>
            </a:r>
            <a:r>
              <a:rPr lang="en-US" dirty="0" err="1"/>
              <a:t>postsecondaire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universitaire</a:t>
            </a:r>
            <a:r>
              <a:rPr lang="en-US" dirty="0"/>
              <a:t>.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fois</a:t>
            </a:r>
            <a:r>
              <a:rPr lang="en-US" dirty="0"/>
              <a:t> le </a:t>
            </a:r>
            <a:r>
              <a:rPr lang="en-US" dirty="0" err="1"/>
              <a:t>baccalauréat</a:t>
            </a:r>
            <a:r>
              <a:rPr lang="en-US" dirty="0"/>
              <a:t> « </a:t>
            </a:r>
            <a:r>
              <a:rPr lang="en-US" dirty="0" err="1"/>
              <a:t>complémentaire</a:t>
            </a:r>
            <a:r>
              <a:rPr lang="en-US" dirty="0"/>
              <a:t> » </a:t>
            </a:r>
            <a:r>
              <a:rPr lang="en-US" dirty="0" err="1"/>
              <a:t>obtenu</a:t>
            </a:r>
            <a:r>
              <a:rPr lang="en-US" dirty="0"/>
              <a:t>, </a:t>
            </a:r>
            <a:r>
              <a:rPr lang="en-US" dirty="0" err="1"/>
              <a:t>l’étudiant</a:t>
            </a:r>
            <a:r>
              <a:rPr lang="en-US" dirty="0"/>
              <a:t> a la </a:t>
            </a:r>
            <a:r>
              <a:rPr lang="en-US" dirty="0" err="1"/>
              <a:t>possibilité</a:t>
            </a:r>
            <a:r>
              <a:rPr lang="en-US" dirty="0"/>
              <a:t> </a:t>
            </a:r>
            <a:r>
              <a:rPr lang="en-US" dirty="0" err="1"/>
              <a:t>d’accéder</a:t>
            </a:r>
            <a:r>
              <a:rPr lang="en-US" dirty="0"/>
              <a:t> aux </a:t>
            </a:r>
            <a:r>
              <a:rPr lang="en-US" dirty="0" err="1"/>
              <a:t>études</a:t>
            </a:r>
            <a:r>
              <a:rPr lang="en-US" dirty="0"/>
              <a:t> </a:t>
            </a:r>
            <a:r>
              <a:rPr lang="en-US" dirty="0" err="1"/>
              <a:t>universitaires</a:t>
            </a:r>
            <a:r>
              <a:rPr lang="en-US" dirty="0"/>
              <a:t> </a:t>
            </a:r>
            <a:r>
              <a:rPr lang="en-US" dirty="0" err="1"/>
              <a:t>approfondies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0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9024" y="551156"/>
            <a:ext cx="7272339" cy="5575007"/>
          </a:xfrm>
        </p:spPr>
        <p:txBody>
          <a:bodyPr/>
          <a:lstStyle/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L’enseignement</a:t>
            </a:r>
            <a:r>
              <a:rPr lang="en-US" b="1" dirty="0" smtClean="0"/>
              <a:t> </a:t>
            </a:r>
            <a:r>
              <a:rPr lang="en-US" b="1" dirty="0" err="1"/>
              <a:t>secondaire</a:t>
            </a:r>
            <a:r>
              <a:rPr lang="en-US" b="1" dirty="0"/>
              <a:t> </a:t>
            </a:r>
            <a:r>
              <a:rPr lang="en-US" b="1" dirty="0" err="1"/>
              <a:t>général</a:t>
            </a:r>
            <a:r>
              <a:rPr lang="en-US" dirty="0"/>
              <a:t> (</a:t>
            </a:r>
            <a:r>
              <a:rPr lang="en-US" i="1" dirty="0" err="1"/>
              <a:t>Srednje</a:t>
            </a:r>
            <a:r>
              <a:rPr lang="en-US" i="1" dirty="0"/>
              <a:t> </a:t>
            </a:r>
            <a:r>
              <a:rPr lang="en-US" i="1" dirty="0" err="1"/>
              <a:t>splošno</a:t>
            </a:r>
            <a:r>
              <a:rPr lang="en-US" i="1" dirty="0"/>
              <a:t> </a:t>
            </a:r>
            <a:r>
              <a:rPr lang="en-US" i="1" dirty="0" err="1"/>
              <a:t>izobraževanje</a:t>
            </a:r>
            <a:r>
              <a:rPr lang="en-US" dirty="0"/>
              <a:t>)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durée</a:t>
            </a:r>
            <a:r>
              <a:rPr lang="en-US" dirty="0"/>
              <a:t> de 4 </a:t>
            </a:r>
            <a:r>
              <a:rPr lang="en-US" dirty="0" err="1"/>
              <a:t>ans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la </a:t>
            </a:r>
            <a:r>
              <a:rPr lang="en-US" dirty="0" err="1"/>
              <a:t>possibilité</a:t>
            </a:r>
            <a:r>
              <a:rPr lang="en-US" dirty="0"/>
              <a:t> de </a:t>
            </a:r>
            <a:r>
              <a:rPr lang="en-US" dirty="0" err="1"/>
              <a:t>choisir</a:t>
            </a:r>
            <a:r>
              <a:rPr lang="en-US" dirty="0"/>
              <a:t> entre </a:t>
            </a:r>
            <a:r>
              <a:rPr lang="en-US" dirty="0" err="1"/>
              <a:t>différents</a:t>
            </a:r>
            <a:r>
              <a:rPr lang="en-US" dirty="0"/>
              <a:t> types de </a:t>
            </a:r>
            <a:r>
              <a:rPr lang="en-US" dirty="0" err="1"/>
              <a:t>lycées</a:t>
            </a:r>
            <a:r>
              <a:rPr lang="en-US" dirty="0"/>
              <a:t> </a:t>
            </a:r>
            <a:r>
              <a:rPr lang="en-US" dirty="0" err="1"/>
              <a:t>généraux</a:t>
            </a:r>
            <a:r>
              <a:rPr lang="en-US" dirty="0"/>
              <a:t>, </a:t>
            </a:r>
            <a:r>
              <a:rPr lang="en-US" dirty="0" err="1"/>
              <a:t>professionels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artistiques</a:t>
            </a:r>
            <a:r>
              <a:rPr lang="en-US" dirty="0"/>
              <a:t> (</a:t>
            </a:r>
            <a:r>
              <a:rPr lang="en-US" i="1" dirty="0" err="1"/>
              <a:t>splošna</a:t>
            </a:r>
            <a:r>
              <a:rPr lang="en-US" i="1" dirty="0"/>
              <a:t> </a:t>
            </a:r>
            <a:r>
              <a:rPr lang="en-US" i="1" dirty="0" err="1"/>
              <a:t>gimnazija</a:t>
            </a:r>
            <a:r>
              <a:rPr lang="en-US" i="1" dirty="0"/>
              <a:t>, </a:t>
            </a:r>
            <a:r>
              <a:rPr lang="en-US" i="1" dirty="0" err="1"/>
              <a:t>tehniška</a:t>
            </a:r>
            <a:r>
              <a:rPr lang="en-US" i="1" dirty="0"/>
              <a:t> </a:t>
            </a:r>
            <a:r>
              <a:rPr lang="en-US" i="1" dirty="0" err="1"/>
              <a:t>gimanzija</a:t>
            </a:r>
            <a:r>
              <a:rPr lang="en-US" i="1" dirty="0"/>
              <a:t>, </a:t>
            </a:r>
            <a:r>
              <a:rPr lang="en-US" i="1" dirty="0" err="1"/>
              <a:t>umetniška</a:t>
            </a:r>
            <a:r>
              <a:rPr lang="en-US" i="1" dirty="0"/>
              <a:t> </a:t>
            </a:r>
            <a:r>
              <a:rPr lang="en-US" i="1" dirty="0" err="1"/>
              <a:t>gimnazija</a:t>
            </a:r>
            <a:r>
              <a:rPr lang="en-US" dirty="0"/>
              <a:t>). Il </a:t>
            </a:r>
            <a:r>
              <a:rPr lang="en-US" dirty="0" err="1"/>
              <a:t>prépare</a:t>
            </a:r>
            <a:r>
              <a:rPr lang="en-US" dirty="0"/>
              <a:t> aux </a:t>
            </a:r>
            <a:r>
              <a:rPr lang="en-US" dirty="0" err="1"/>
              <a:t>études</a:t>
            </a:r>
            <a:r>
              <a:rPr lang="en-US" dirty="0"/>
              <a:t> </a:t>
            </a:r>
            <a:r>
              <a:rPr lang="en-US" dirty="0" err="1"/>
              <a:t>universitaires</a:t>
            </a:r>
            <a:r>
              <a:rPr lang="en-US" dirty="0"/>
              <a:t> et se </a:t>
            </a:r>
            <a:r>
              <a:rPr lang="en-US" dirty="0" err="1"/>
              <a:t>termine</a:t>
            </a:r>
            <a:r>
              <a:rPr lang="en-US" dirty="0"/>
              <a:t> par le </a:t>
            </a:r>
            <a:r>
              <a:rPr lang="en-US" dirty="0" err="1"/>
              <a:t>baccalaureat</a:t>
            </a:r>
            <a:r>
              <a:rPr lang="en-US" dirty="0"/>
              <a:t> </a:t>
            </a:r>
            <a:r>
              <a:rPr lang="en-US" dirty="0" err="1"/>
              <a:t>général</a:t>
            </a:r>
            <a:r>
              <a:rPr lang="en-US" dirty="0"/>
              <a:t> (</a:t>
            </a:r>
            <a:r>
              <a:rPr lang="en-US" i="1" dirty="0" err="1"/>
              <a:t>splošna</a:t>
            </a:r>
            <a:r>
              <a:rPr lang="en-US" i="1" dirty="0"/>
              <a:t> </a:t>
            </a:r>
            <a:r>
              <a:rPr lang="en-US" i="1" dirty="0" err="1"/>
              <a:t>matura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67</TotalTime>
  <Words>889</Words>
  <Application>Microsoft Office PowerPoint</Application>
  <PresentationFormat>Affichage à l'écran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Summer</vt:lpstr>
      <vt:lpstr>Slovenie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Slovenie</dc:title>
  <dc:creator>Mark Pertuit</dc:creator>
  <cp:lastModifiedBy>Claire</cp:lastModifiedBy>
  <cp:revision>8</cp:revision>
  <dcterms:created xsi:type="dcterms:W3CDTF">2011-10-03T18:59:12Z</dcterms:created>
  <dcterms:modified xsi:type="dcterms:W3CDTF">2011-10-04T06:33:46Z</dcterms:modified>
</cp:coreProperties>
</file>