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9" r:id="rId10"/>
    <p:sldId id="273" r:id="rId11"/>
    <p:sldId id="263" r:id="rId12"/>
    <p:sldId id="268" r:id="rId13"/>
    <p:sldId id="272" r:id="rId14"/>
    <p:sldId id="264" r:id="rId15"/>
    <p:sldId id="274" r:id="rId16"/>
    <p:sldId id="265" r:id="rId17"/>
    <p:sldId id="270" r:id="rId18"/>
  </p:sldIdLst>
  <p:sldSz cx="9144000" cy="6858000" type="screen4x3"/>
  <p:notesSz cx="6873875" cy="100044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7815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8785F-23B6-49B6-8289-75D8487C38A3}" type="datetimeFigureOut">
              <a:rPr lang="fr-BE" smtClean="0"/>
              <a:t>17/06/2014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02775"/>
            <a:ext cx="297815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4138" y="9502775"/>
            <a:ext cx="297815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821DE-17ED-4E99-B078-1A9D1DCEA3E9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0221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500221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BC4B3EE4-9D17-4A3E-AF4F-4430E0C4F628}" type="datetimeFigureOut">
              <a:rPr lang="fr-BE" smtClean="0"/>
              <a:t>17/06/2014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388" y="4752102"/>
            <a:ext cx="5499100" cy="4501991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2468"/>
            <a:ext cx="2978679" cy="500221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3605" y="9502468"/>
            <a:ext cx="2978679" cy="500221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1CB4EE42-1959-4AA4-9726-5BBB7D9CEB48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EE42-1959-4AA4-9726-5BBB7D9CEB48}" type="slidenum">
              <a:rPr lang="fr-BE" smtClean="0"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F84E-B27C-4B79-ACA4-D172845DDBEB}" type="datetimeFigureOut">
              <a:rPr lang="fr-BE" smtClean="0"/>
              <a:t>12/06/2014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74AA-E97F-43F0-8058-521B8F69A52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014-05-06 21.29.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5"/>
          </a:xfrm>
        </p:spPr>
        <p:txBody>
          <a:bodyPr/>
          <a:lstStyle/>
          <a:p>
            <a:r>
              <a:rPr lang="fr-BE" dirty="0" smtClean="0"/>
              <a:t>STAGE ACADEMIA OULU 2014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864096"/>
          </a:xfrm>
        </p:spPr>
        <p:txBody>
          <a:bodyPr>
            <a:normAutofit fontScale="85000" lnSpcReduction="10000"/>
          </a:bodyPr>
          <a:lstStyle/>
          <a:p>
            <a:r>
              <a:rPr lang="fr-BE" b="1" dirty="0" smtClean="0">
                <a:solidFill>
                  <a:schemeClr val="tx1"/>
                </a:solidFill>
              </a:rPr>
              <a:t>Les jeunes adultes et leur avenir – opportunités et défis en </a:t>
            </a:r>
            <a:r>
              <a:rPr lang="fr-BE" b="1" dirty="0">
                <a:solidFill>
                  <a:schemeClr val="tx1"/>
                </a:solidFill>
              </a:rPr>
              <a:t>E</a:t>
            </a:r>
            <a:r>
              <a:rPr lang="fr-BE" b="1" dirty="0" smtClean="0">
                <a:solidFill>
                  <a:schemeClr val="tx1"/>
                </a:solidFill>
              </a:rPr>
              <a:t>urope du Nord</a:t>
            </a:r>
            <a:endParaRPr lang="fr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Picture 3" descr="F:\FI 1 _Oulu\Kuvat\3. Keskiviikko\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888204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F:\FI 1 _Oulu\Kuvat\3. Keskiviikko\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369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F:\FI 1 _Oulu\Kuvat\3. Keskiviikko\0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02"/>
          <a:stretch/>
        </p:blipFill>
        <p:spPr bwMode="auto">
          <a:xfrm>
            <a:off x="395536" y="3590796"/>
            <a:ext cx="8208912" cy="326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YOUTH WORKSHOPS</a:t>
            </a:r>
            <a:endParaRPr lang="fr-BE" dirty="0"/>
          </a:p>
        </p:txBody>
      </p:sp>
      <p:pic>
        <p:nvPicPr>
          <p:cNvPr id="4" name="Espace réservé du contenu 3" descr="2014-05-08 14.36.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196752"/>
            <a:ext cx="4248472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Ces ateliers offrent une formation pratique aux jeunes sans emploi de moins de 25 ans</a:t>
            </a:r>
          </a:p>
          <a:p>
            <a:endParaRPr lang="fr-BE" dirty="0" smtClean="0"/>
          </a:p>
          <a:p>
            <a:r>
              <a:rPr lang="fr-BE" dirty="0" smtClean="0"/>
              <a:t>Le but est de leur apprendre des habiletés professionnelles, d’avoir une expérience de formation ou de les aider à trouver une nouvelle formation</a:t>
            </a:r>
          </a:p>
          <a:p>
            <a:endParaRPr lang="fr-BE" dirty="0" smtClean="0"/>
          </a:p>
          <a:p>
            <a:r>
              <a:rPr lang="fr-BE" dirty="0" smtClean="0"/>
              <a:t>A la suite de cette expérience, 45% des jeunes retournent à l’école, 15% travaillent, 15% sont toujours à la recherche d’un emploi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FI 1 _Oulu\Kuvat\4. Torstai\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998" y="2780928"/>
            <a:ext cx="5244075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4" name="Picture 2" descr="F:\FI 1 _Oulu\Kuvat\4. Torstai\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F:\FI 1 _Oulu\Kuvat\4. Torstai\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172" y="139614"/>
            <a:ext cx="3905793" cy="2929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7" name="Picture 5" descr="F:\FI 1 _Oulu\Kuvat\4. Torstai\0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9517"/>
            <a:ext cx="2193709" cy="292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756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YOUTH SERVICES</a:t>
            </a:r>
            <a:endParaRPr lang="fr-BE" dirty="0"/>
          </a:p>
        </p:txBody>
      </p:sp>
      <p:pic>
        <p:nvPicPr>
          <p:cNvPr id="4" name="Espace réservé du contenu 3" descr="2014-05-08 15.51.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05475"/>
          </a:xfrm>
        </p:spPr>
        <p:txBody>
          <a:bodyPr>
            <a:noAutofit/>
          </a:bodyPr>
          <a:lstStyle/>
          <a:p>
            <a:r>
              <a:rPr lang="fr-BE" sz="2800" dirty="0" smtClean="0"/>
              <a:t>Il s’agit d’un centre rassemblant des services destinés aux jeunes âgés entre 16 et 29 ans, les services sont également accessibles aux parents et aux professionnels qui travaillent avec les jeunes</a:t>
            </a:r>
          </a:p>
          <a:p>
            <a:r>
              <a:rPr lang="fr-BE" sz="2800" dirty="0" smtClean="0"/>
              <a:t>Toute l’information destinée aux jeunes est regroupée à un seul endroit; cela comprend le travail, l’éducation, la santé, les problèmes d’argent, le logement, les loisirs, ..</a:t>
            </a:r>
          </a:p>
          <a:p>
            <a:r>
              <a:rPr lang="fr-BE" sz="2800" dirty="0" smtClean="0"/>
              <a:t>Les travailleurs des différents services sont détachés de leur lieu de travail d’origine</a:t>
            </a:r>
          </a:p>
          <a:p>
            <a:r>
              <a:rPr lang="fr-BE" sz="2800" dirty="0" smtClean="0"/>
              <a:t>Le défi est de taille, il s’agit de créer une nouvelle dynamique et culture d’entreprise, il faut travailler ENSEMBLE</a:t>
            </a:r>
            <a:endParaRPr lang="fr-BE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33" t="1256" b="1833"/>
          <a:stretch>
            <a:fillRect/>
          </a:stretch>
        </p:blipFill>
        <p:spPr>
          <a:xfrm>
            <a:off x="140377" y="202332"/>
            <a:ext cx="8863246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 descr="F:\FI 1 _Oulu\Kuvat\1. Monday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024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Oulu se situe dans le Nord de la Finlande dans la province d’</a:t>
            </a:r>
            <a:r>
              <a:rPr lang="fr-BE" sz="2800" dirty="0" err="1"/>
              <a:t>O</a:t>
            </a:r>
            <a:r>
              <a:rPr lang="fr-BE" sz="2800" dirty="0" err="1" smtClean="0"/>
              <a:t>strobothnia</a:t>
            </a:r>
            <a:endParaRPr lang="fr-BE" sz="2800" dirty="0"/>
          </a:p>
        </p:txBody>
      </p:sp>
      <p:pic>
        <p:nvPicPr>
          <p:cNvPr id="4" name="Espace réservé du contenu 3" descr="carte-finland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52750" y="2434431"/>
            <a:ext cx="32385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« </a:t>
            </a:r>
            <a:r>
              <a:rPr lang="fr-BE" dirty="0" err="1" smtClean="0"/>
              <a:t>Youth</a:t>
            </a:r>
            <a:r>
              <a:rPr lang="fr-BE" dirty="0" smtClean="0"/>
              <a:t> </a:t>
            </a:r>
            <a:r>
              <a:rPr lang="fr-BE" dirty="0" err="1" smtClean="0"/>
              <a:t>Act</a:t>
            </a:r>
            <a:r>
              <a:rPr lang="fr-BE" dirty="0" smtClean="0"/>
              <a:t>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sz="2400" dirty="0" smtClean="0"/>
              <a:t>L’objet de cette loi est de promouvoir le développement et l’autonomie  des jeunes, de les aider à devenir des citoyens actifs et d’améliorer leurs conditions de vie.</a:t>
            </a:r>
          </a:p>
          <a:p>
            <a:r>
              <a:rPr lang="fr-BE" sz="2400" dirty="0" smtClean="0"/>
              <a:t>Cette loi impose via un accord intersectoriel à tous les acteurs impliqués de l’éducation, l’emploi, la jeunesse, les soins de santé, les services sociaux et les services de police de travailler en réseau. </a:t>
            </a:r>
          </a:p>
          <a:p>
            <a:r>
              <a:rPr lang="fr-BE" sz="2400" dirty="0" smtClean="0"/>
              <a:t>Pour ce faire, le ministre de l’éducation a créé des organismes de coordination au niveau régional et national.</a:t>
            </a:r>
          </a:p>
          <a:p>
            <a:r>
              <a:rPr lang="fr-BE" sz="2400" dirty="0" smtClean="0"/>
              <a:t>L’objectif est d’uniformiser l’information donnée aux jeunes, de fournir des services de grande qualité, d’évaluer les projets et partager les bonnes pratiques.</a:t>
            </a:r>
          </a:p>
          <a:p>
            <a:r>
              <a:rPr lang="fr-BE" sz="2400" dirty="0" smtClean="0"/>
              <a:t>Tout le secteur de l’aide à la recherche d’emploi a été réformé pour plus de cohésion et d’efficacité.</a:t>
            </a:r>
          </a:p>
          <a:p>
            <a:r>
              <a:rPr lang="fr-BE" sz="2400" dirty="0" smtClean="0"/>
              <a:t>La garantie pour la jeunesse est ancrée dans cette loi;</a:t>
            </a:r>
          </a:p>
          <a:p>
            <a:endParaRPr lang="fr-BE" sz="2400" dirty="0"/>
          </a:p>
          <a:p>
            <a:endParaRPr lang="fr-BE" sz="2400" dirty="0" smtClean="0"/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La garantie pour la jeunesse</a:t>
            </a:r>
            <a:br>
              <a:rPr lang="fr-BE" dirty="0" smtClean="0"/>
            </a:br>
            <a:r>
              <a:rPr lang="fr-BE" dirty="0" smtClean="0"/>
              <a:t>De quoi s’agit-il?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sz="1600" dirty="0" smtClean="0"/>
          </a:p>
          <a:p>
            <a:endParaRPr lang="fr-BE" sz="1800" dirty="0"/>
          </a:p>
          <a:p>
            <a:r>
              <a:rPr lang="fr-BE" sz="2000" dirty="0" smtClean="0"/>
              <a:t>La « garantie pour la jeunesse » est une nouvelle initiative qui vise à lutter contre le chômage des jeunes en proposant à </a:t>
            </a:r>
            <a:r>
              <a:rPr lang="fr-BE" sz="2000" b="1" dirty="0" smtClean="0"/>
              <a:t>tous les jeunes de moins de 25 ans, </a:t>
            </a:r>
            <a:r>
              <a:rPr lang="fr-BE" sz="2000" dirty="0" smtClean="0"/>
              <a:t>qu’ils soient </a:t>
            </a:r>
            <a:r>
              <a:rPr lang="fr-BE" sz="2400" dirty="0" smtClean="0"/>
              <a:t>inscrits</a:t>
            </a:r>
            <a:r>
              <a:rPr lang="fr-BE" sz="2000" dirty="0" smtClean="0"/>
              <a:t> au chômage ou non, une offre de qualité, dans les 4 mois suivant la fin de leur scolarité ou la perte de leur emploi</a:t>
            </a:r>
          </a:p>
          <a:p>
            <a:endParaRPr lang="fr-BE" sz="2000" b="1" dirty="0"/>
          </a:p>
          <a:p>
            <a:r>
              <a:rPr lang="fr-BE" sz="2000" dirty="0" smtClean="0"/>
              <a:t>Cette offre doit consister en </a:t>
            </a:r>
            <a:r>
              <a:rPr lang="fr-BE" sz="2000" b="1" dirty="0" smtClean="0"/>
              <a:t>un emploi, un apprentissage, un stage ou une formation continue </a:t>
            </a:r>
            <a:r>
              <a:rPr lang="fr-BE" sz="2000" dirty="0" smtClean="0"/>
              <a:t>et être adaptée aux besoins et à la situation de chacun.</a:t>
            </a:r>
          </a:p>
          <a:p>
            <a:endParaRPr lang="fr-BE" sz="2000" dirty="0"/>
          </a:p>
          <a:p>
            <a:r>
              <a:rPr lang="fr-BE" sz="2000" dirty="0" smtClean="0"/>
              <a:t>Les pays de l’UE ont adopté le principe de la garantie pour la jeunesse en avril 2013.</a:t>
            </a:r>
            <a:endParaRPr lang="fr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 CAS EXEMPLAIRE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La Finlande a mis en place un vaste dispositif de garantie pour la jeunesse. </a:t>
            </a:r>
            <a:endParaRPr lang="fr-BE" dirty="0"/>
          </a:p>
          <a:p>
            <a:r>
              <a:rPr lang="fr-BE" dirty="0" smtClean="0"/>
              <a:t>Le dispositif finlandais a permis de préparer rapidement des plans personnalisés et de réduire ainsi le chômage.</a:t>
            </a:r>
          </a:p>
          <a:p>
            <a:r>
              <a:rPr lang="fr-BE" dirty="0" smtClean="0"/>
              <a:t>Leur slogan est que chaque paire de mains est importante pour la Finlande.</a:t>
            </a:r>
          </a:p>
          <a:p>
            <a:r>
              <a:rPr lang="fr-BE" dirty="0" smtClean="0"/>
              <a:t>Aucun jeune ne peut être négligé.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BE" dirty="0" smtClean="0"/>
              <a:t>POURQUOI OULU?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761059"/>
          </a:xfrm>
        </p:spPr>
        <p:txBody>
          <a:bodyPr>
            <a:normAutofit fontScale="70000" lnSpcReduction="20000"/>
          </a:bodyPr>
          <a:lstStyle/>
          <a:p>
            <a:r>
              <a:rPr lang="fr-BE" dirty="0" smtClean="0"/>
              <a:t>Oulu est une région de 400.000 habitants.</a:t>
            </a:r>
          </a:p>
          <a:p>
            <a:endParaRPr lang="fr-BE" dirty="0" smtClean="0"/>
          </a:p>
          <a:p>
            <a:r>
              <a:rPr lang="fr-BE" dirty="0" smtClean="0"/>
              <a:t>34% de la population a moins de 25 ans.</a:t>
            </a:r>
          </a:p>
          <a:p>
            <a:endParaRPr lang="fr-BE" dirty="0" smtClean="0"/>
          </a:p>
          <a:p>
            <a:r>
              <a:rPr lang="fr-BE" dirty="0" smtClean="0"/>
              <a:t>Le taux de chômage des jeunes est de 20%.</a:t>
            </a:r>
            <a:endParaRPr lang="fr-BE" dirty="0"/>
          </a:p>
        </p:txBody>
      </p:sp>
      <p:pic>
        <p:nvPicPr>
          <p:cNvPr id="6" name="Image 5" descr="2014-05-05 21.01.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980728"/>
            <a:ext cx="504056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3 initiatives intéressantes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5589240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    Pour venir en aide aux jeunes de manière efficace, des dispositifs particuliers sont mis en places</a:t>
            </a:r>
          </a:p>
          <a:p>
            <a:endParaRPr lang="fr-BE" dirty="0"/>
          </a:p>
          <a:p>
            <a:r>
              <a:rPr lang="fr-BE" dirty="0" err="1" smtClean="0"/>
              <a:t>Youth</a:t>
            </a:r>
            <a:r>
              <a:rPr lang="fr-BE" dirty="0" smtClean="0"/>
              <a:t> centres</a:t>
            </a:r>
          </a:p>
          <a:p>
            <a:r>
              <a:rPr lang="fr-BE" dirty="0" err="1" smtClean="0"/>
              <a:t>Youth</a:t>
            </a:r>
            <a:r>
              <a:rPr lang="fr-BE" dirty="0" smtClean="0"/>
              <a:t> workshops</a:t>
            </a:r>
          </a:p>
          <a:p>
            <a:r>
              <a:rPr lang="fr-BE" dirty="0" err="1" smtClean="0"/>
              <a:t>Youth</a:t>
            </a:r>
            <a:r>
              <a:rPr lang="fr-BE" dirty="0" smtClean="0"/>
              <a:t> services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YOUTH CENTRES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5589240"/>
          </a:xfrm>
        </p:spPr>
        <p:txBody>
          <a:bodyPr/>
          <a:lstStyle/>
          <a:p>
            <a:pPr>
              <a:buNone/>
            </a:pPr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4" name="Image 3" descr="2014-05-07 14.14.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828092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C’est l’équivalent de nos maisons de jeunes</a:t>
            </a:r>
          </a:p>
          <a:p>
            <a:r>
              <a:rPr lang="fr-BE" dirty="0" smtClean="0"/>
              <a:t>Le but est la socialisation</a:t>
            </a:r>
          </a:p>
          <a:p>
            <a:r>
              <a:rPr lang="fr-BE" dirty="0" smtClean="0"/>
              <a:t>Les travailleurs sont appelés des « </a:t>
            </a:r>
            <a:r>
              <a:rPr lang="fr-BE" dirty="0" err="1" smtClean="0"/>
              <a:t>youth</a:t>
            </a:r>
            <a:r>
              <a:rPr lang="fr-BE" dirty="0" smtClean="0"/>
              <a:t> </a:t>
            </a:r>
            <a:r>
              <a:rPr lang="fr-BE" dirty="0" err="1" smtClean="0"/>
              <a:t>worker</a:t>
            </a:r>
            <a:r>
              <a:rPr lang="fr-BE" dirty="0" smtClean="0"/>
              <a:t> »</a:t>
            </a:r>
          </a:p>
          <a:p>
            <a:r>
              <a:rPr lang="fr-BE" dirty="0" smtClean="0"/>
              <a:t>Leur job consiste à aller chercher chaque jeune là où il se trouve.</a:t>
            </a:r>
          </a:p>
          <a:p>
            <a:r>
              <a:rPr lang="fr-BE" dirty="0" smtClean="0"/>
              <a:t>Le </a:t>
            </a:r>
            <a:r>
              <a:rPr lang="fr-BE" dirty="0" err="1" smtClean="0"/>
              <a:t>youth</a:t>
            </a:r>
            <a:r>
              <a:rPr lang="fr-BE" dirty="0" smtClean="0"/>
              <a:t> </a:t>
            </a:r>
            <a:r>
              <a:rPr lang="fr-BE" dirty="0" err="1" smtClean="0"/>
              <a:t>worker</a:t>
            </a:r>
            <a:r>
              <a:rPr lang="fr-BE" dirty="0" smtClean="0"/>
              <a:t> va alors organiser une activité positive qui va permettre au jeune de rejoindre le groupe</a:t>
            </a:r>
          </a:p>
          <a:p>
            <a:r>
              <a:rPr lang="fr-BE" dirty="0" smtClean="0"/>
              <a:t>L’idée est de les impliquer dans une activité plutôt que de les recevoir derrière un bureau et parler de leurs problèmes</a:t>
            </a:r>
          </a:p>
          <a:p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7524</TotalTime>
  <Words>505</Words>
  <Application>Microsoft Office PowerPoint</Application>
  <PresentationFormat>Affichage à l'écran (4:3)</PresentationFormat>
  <Paragraphs>73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STAGE ACADEMIA OULU 2014</vt:lpstr>
      <vt:lpstr>Oulu se situe dans le Nord de la Finlande dans la province d’Ostrobothnia</vt:lpstr>
      <vt:lpstr>Le « Youth Act »</vt:lpstr>
      <vt:lpstr>La garantie pour la jeunesse De quoi s’agit-il?</vt:lpstr>
      <vt:lpstr>UN CAS EXEMPLAIRE</vt:lpstr>
      <vt:lpstr>POURQUOI OULU?</vt:lpstr>
      <vt:lpstr>3 initiatives intéressantes</vt:lpstr>
      <vt:lpstr>YOUTH CENTRES</vt:lpstr>
      <vt:lpstr>Diapositive 9</vt:lpstr>
      <vt:lpstr>Diapositive 10</vt:lpstr>
      <vt:lpstr>YOUTH WORKSHOPS</vt:lpstr>
      <vt:lpstr>Diapositive 12</vt:lpstr>
      <vt:lpstr>Diapositive 13</vt:lpstr>
      <vt:lpstr>YOUTH SERVICES</vt:lpstr>
      <vt:lpstr>Diapositive 15</vt:lpstr>
      <vt:lpstr>Diapositive 16</vt:lpstr>
      <vt:lpstr>Diapositive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ACADEMIA OULU 2014</dc:title>
  <dc:creator>Selina</dc:creator>
  <cp:lastModifiedBy>Selina</cp:lastModifiedBy>
  <cp:revision>69</cp:revision>
  <dcterms:created xsi:type="dcterms:W3CDTF">2014-06-12T08:22:35Z</dcterms:created>
  <dcterms:modified xsi:type="dcterms:W3CDTF">2014-06-17T13:47:26Z</dcterms:modified>
</cp:coreProperties>
</file>