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12192000" cy="6858000"/>
  <p:notesSz cx="6745288" cy="98821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éphanie" initials="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4676" autoAdjust="0"/>
  </p:normalViewPr>
  <p:slideViewPr>
    <p:cSldViewPr snapToGrid="0">
      <p:cViewPr>
        <p:scale>
          <a:sx n="75" d="100"/>
          <a:sy n="75" d="100"/>
        </p:scale>
        <p:origin x="-1128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052CE3E-A430-413E-852B-8D159100E516}" type="datetimeFigureOut">
              <a:rPr lang="fr-BE" smtClean="0"/>
              <a:t>16/06/2014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57F0204-3B8E-4E9B-9B5C-712EA567F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438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CE3E-A430-413E-852B-8D159100E516}" type="datetimeFigureOut">
              <a:rPr lang="fr-BE" smtClean="0"/>
              <a:t>16/06/2014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204-3B8E-4E9B-9B5C-712EA567F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3530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CE3E-A430-413E-852B-8D159100E516}" type="datetimeFigureOut">
              <a:rPr lang="fr-BE" smtClean="0"/>
              <a:t>16/06/2014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204-3B8E-4E9B-9B5C-712EA567F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6547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CE3E-A430-413E-852B-8D159100E516}" type="datetimeFigureOut">
              <a:rPr lang="fr-BE" smtClean="0"/>
              <a:t>16/06/2014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204-3B8E-4E9B-9B5C-712EA567F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566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CE3E-A430-413E-852B-8D159100E516}" type="datetimeFigureOut">
              <a:rPr lang="fr-BE" smtClean="0"/>
              <a:t>16/06/2014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204-3B8E-4E9B-9B5C-712EA567F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134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CE3E-A430-413E-852B-8D159100E516}" type="datetimeFigureOut">
              <a:rPr lang="fr-BE" smtClean="0"/>
              <a:t>16/06/2014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204-3B8E-4E9B-9B5C-712EA567F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1762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CE3E-A430-413E-852B-8D159100E516}" type="datetimeFigureOut">
              <a:rPr lang="fr-BE" smtClean="0"/>
              <a:t>16/06/2014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204-3B8E-4E9B-9B5C-712EA567F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96209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052CE3E-A430-413E-852B-8D159100E516}" type="datetimeFigureOut">
              <a:rPr lang="fr-BE" smtClean="0"/>
              <a:t>16/06/2014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204-3B8E-4E9B-9B5C-712EA567F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7790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052CE3E-A430-413E-852B-8D159100E516}" type="datetimeFigureOut">
              <a:rPr lang="fr-BE" smtClean="0"/>
              <a:t>16/06/2014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204-3B8E-4E9B-9B5C-712EA567F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664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CE3E-A430-413E-852B-8D159100E516}" type="datetimeFigureOut">
              <a:rPr lang="fr-BE" smtClean="0"/>
              <a:t>16/06/2014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204-3B8E-4E9B-9B5C-712EA567F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041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CE3E-A430-413E-852B-8D159100E516}" type="datetimeFigureOut">
              <a:rPr lang="fr-BE" smtClean="0"/>
              <a:t>16/06/2014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204-3B8E-4E9B-9B5C-712EA567F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79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CE3E-A430-413E-852B-8D159100E516}" type="datetimeFigureOut">
              <a:rPr lang="fr-BE" smtClean="0"/>
              <a:t>16/06/2014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204-3B8E-4E9B-9B5C-712EA567F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217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CE3E-A430-413E-852B-8D159100E516}" type="datetimeFigureOut">
              <a:rPr lang="fr-BE" smtClean="0"/>
              <a:t>16/06/2014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204-3B8E-4E9B-9B5C-712EA567F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188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CE3E-A430-413E-852B-8D159100E516}" type="datetimeFigureOut">
              <a:rPr lang="fr-BE" smtClean="0"/>
              <a:t>16/06/2014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204-3B8E-4E9B-9B5C-712EA567F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524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CE3E-A430-413E-852B-8D159100E516}" type="datetimeFigureOut">
              <a:rPr lang="fr-BE" smtClean="0"/>
              <a:t>16/06/2014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204-3B8E-4E9B-9B5C-712EA567F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151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CE3E-A430-413E-852B-8D159100E516}" type="datetimeFigureOut">
              <a:rPr lang="fr-BE" smtClean="0"/>
              <a:t>16/06/2014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204-3B8E-4E9B-9B5C-712EA567F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385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CE3E-A430-413E-852B-8D159100E516}" type="datetimeFigureOut">
              <a:rPr lang="fr-BE" smtClean="0"/>
              <a:t>16/06/2014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0204-3B8E-4E9B-9B5C-712EA567F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0893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52CE3E-A430-413E-852B-8D159100E516}" type="datetimeFigureOut">
              <a:rPr lang="fr-BE" smtClean="0"/>
              <a:t>16/06/2014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BE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57F0204-3B8E-4E9B-9B5C-712EA567F14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937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be/url?sa=i&amp;rct=j&amp;q=&amp;esrc=s&amp;source=images&amp;cd=&amp;cad=rja&amp;uact=8&amp;docid=eQ-1eoAfIMttoM&amp;tbnid=c2VEuGfM6nm7aM:&amp;ved=0CAUQjRw&amp;url=http://www.cefaid.be/?page_id%3D21&amp;ei=ZhyPU9S8IoGqPPSdgYAC&amp;bvm=bv.68235269,d.ZGU&amp;psig=AFQjCNGy1uzj04nGVDhDHbPjmqegrD-Pww&amp;ust=140197424016553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be/url?sa=i&amp;rct=j&amp;q=&amp;esrc=s&amp;source=images&amp;cd=&amp;cad=rja&amp;uact=8&amp;docid=mKqQBzR1MngPoM&amp;tbnid=9K3b51sw7OWZnM:&amp;ved=0CAUQjRw&amp;url=http://cephalopods.u-bourgogne.fr/location.php&amp;ei=4jaPU-SFJMTtOfuvgcAF&amp;bvm=bv.68235269,d.bGE&amp;psig=AFQjCNF7kLvNHatX9ZlyZFK6WAFDCDmuOw&amp;ust=140198100217193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be/url?sa=i&amp;rct=j&amp;q=&amp;esrc=s&amp;source=images&amp;cd=&amp;cad=rja&amp;uact=8&amp;docid=VRIm83NITKtNAM&amp;tbnid=rb-ibEwFNMJ2FM:&amp;ved=0CAUQjRw&amp;url=http://fr.wikipedia.org/wiki/Syst%C3%A8me_%C3%A9ducatif_fran%C3%A7ais&amp;ei=iCiPU4SyGYeUOLi6gPgF&amp;bvm=bv.68235269,d.bGE&amp;psig=AFQjCNFTjEThaERtIoDR07icdmGv9dMqBQ&amp;ust=140197733706746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4955" y="947451"/>
            <a:ext cx="10104284" cy="3448280"/>
          </a:xfrm>
        </p:spPr>
        <p:txBody>
          <a:bodyPr/>
          <a:lstStyle/>
          <a:p>
            <a:r>
              <a:rPr lang="fr-BE" b="1" dirty="0" smtClean="0"/>
              <a:t> </a:t>
            </a:r>
            <a:r>
              <a:rPr lang="fr-BE" dirty="0"/>
              <a:t/>
            </a:r>
            <a:br>
              <a:rPr lang="fr-BE" dirty="0"/>
            </a:br>
            <a:r>
              <a:rPr lang="fr-BE" sz="2400" b="1" dirty="0" smtClean="0"/>
              <a:t> </a:t>
            </a:r>
            <a:r>
              <a:rPr lang="fr-BE" sz="2400" dirty="0"/>
              <a:t/>
            </a:r>
            <a:br>
              <a:rPr lang="fr-BE" sz="2400" dirty="0"/>
            </a:br>
            <a:r>
              <a:rPr lang="fr-BE" sz="2400" dirty="0" smtClean="0"/>
              <a:t/>
            </a:r>
            <a:br>
              <a:rPr lang="fr-BE" sz="2400" dirty="0" smtClean="0"/>
            </a:br>
            <a:r>
              <a:rPr lang="fr-BE" sz="2400" dirty="0"/>
              <a:t/>
            </a:r>
            <a:br>
              <a:rPr lang="fr-BE" sz="2400" dirty="0"/>
            </a:br>
            <a:r>
              <a:rPr lang="fr-BE" sz="4800" b="1" i="1" dirty="0" smtClean="0"/>
              <a:t>ACADEMIA </a:t>
            </a:r>
            <a:r>
              <a:rPr lang="fr-BE" sz="4800" b="1" i="1" dirty="0"/>
              <a:t>2014</a:t>
            </a:r>
            <a:br>
              <a:rPr lang="fr-BE" sz="4800" b="1" i="1" dirty="0"/>
            </a:br>
            <a:r>
              <a:rPr lang="fr-BE" sz="4800" b="1" dirty="0"/>
              <a:t>STAGE DU 12 AU 16 MAI – DIJON</a:t>
            </a:r>
            <a:r>
              <a:rPr lang="fr-BE" sz="4800" dirty="0"/>
              <a:t/>
            </a:r>
            <a:br>
              <a:rPr lang="fr-BE" sz="4800" dirty="0"/>
            </a:br>
            <a:r>
              <a:rPr lang="fr-BE" sz="2400" b="1" dirty="0"/>
              <a:t> </a:t>
            </a:r>
            <a:r>
              <a:rPr lang="fr-BE" sz="2400" dirty="0"/>
              <a:t/>
            </a:r>
            <a:br>
              <a:rPr lang="fr-BE" sz="2400" dirty="0"/>
            </a:br>
            <a:r>
              <a:rPr lang="fr-BE" sz="2800" b="1" dirty="0"/>
              <a:t>LUTTE CONTRE LE DECROCHAGE SCOLAIRE :</a:t>
            </a:r>
            <a:r>
              <a:rPr lang="fr-BE" sz="2800" dirty="0"/>
              <a:t/>
            </a:r>
            <a:br>
              <a:rPr lang="fr-BE" sz="2800" dirty="0"/>
            </a:br>
            <a:r>
              <a:rPr lang="en-US" sz="2800" b="1" i="1" dirty="0"/>
              <a:t>"YES WE MUST, YES WE WILL"</a:t>
            </a:r>
            <a:r>
              <a:rPr lang="fr-BE" sz="2800" i="1" dirty="0"/>
              <a:t/>
            </a:r>
            <a:br>
              <a:rPr lang="fr-BE" sz="2800" i="1" dirty="0"/>
            </a:br>
            <a:endParaRPr lang="fr-BE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4717035" cy="861420"/>
          </a:xfrm>
        </p:spPr>
        <p:txBody>
          <a:bodyPr/>
          <a:lstStyle/>
          <a:p>
            <a:pPr algn="r"/>
            <a:r>
              <a:rPr lang="fr-BE" b="1" dirty="0"/>
              <a:t>Catherine Bechet</a:t>
            </a:r>
            <a:endParaRPr lang="fr-BE" dirty="0"/>
          </a:p>
          <a:p>
            <a:pPr algn="r"/>
            <a:r>
              <a:rPr lang="fr-BE" b="1" dirty="0"/>
              <a:t>Anne Lepage</a:t>
            </a:r>
            <a:endParaRPr lang="fr-BE" dirty="0"/>
          </a:p>
          <a:p>
            <a:pPr algn="r"/>
            <a:endParaRPr lang="fr-BE" dirty="0"/>
          </a:p>
        </p:txBody>
      </p:sp>
      <p:pic>
        <p:nvPicPr>
          <p:cNvPr id="4" name="Image 3" descr="http://www.cefaid.be/wp-content/uploads/2012/05/LOGO-AEF-Europe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185" y="3328253"/>
            <a:ext cx="2581275" cy="2690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17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 système scolaire français</a:t>
            </a:r>
          </a:p>
        </p:txBody>
      </p:sp>
      <p:pic>
        <p:nvPicPr>
          <p:cNvPr id="5" name="Image 4" descr="http://cephalopods.u-bourgogne.fr/images/campu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60" y="2674834"/>
            <a:ext cx="5760720" cy="17164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6966585" y="4922734"/>
            <a:ext cx="421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L’université de Burgundy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7" name="Espace réservé du contenu 3" descr="H:\Dijon\photo academia 05.14\Cathy\DSCN0950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2525077"/>
            <a:ext cx="4591572" cy="30319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ZoneTexte 7"/>
          <p:cNvSpPr txBox="1"/>
          <p:nvPr/>
        </p:nvSpPr>
        <p:spPr>
          <a:xfrm>
            <a:off x="976210" y="5913557"/>
            <a:ext cx="459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Collège Edouard Herriot (Chenove)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609243" y="0"/>
            <a:ext cx="353943" cy="11127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BE" sz="1100" b="1" dirty="0" smtClean="0">
                <a:solidFill>
                  <a:schemeClr val="bg1">
                    <a:lumMod val="85000"/>
                  </a:schemeClr>
                </a:solidFill>
              </a:rPr>
              <a:t>Etablissements</a:t>
            </a:r>
          </a:p>
        </p:txBody>
      </p:sp>
    </p:spTree>
    <p:extLst>
      <p:ext uri="{BB962C8B-B14F-4D97-AF65-F5344CB8AC3E}">
        <p14:creationId xmlns:p14="http://schemas.microsoft.com/office/powerpoint/2010/main" val="21893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 système scolaire français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sz="2400" b="1" dirty="0">
                <a:solidFill>
                  <a:schemeClr val="accent2">
                    <a:lumMod val="75000"/>
                  </a:schemeClr>
                </a:solidFill>
              </a:rPr>
              <a:t>Au collège et au </a:t>
            </a:r>
            <a:r>
              <a:rPr lang="fr-BE" sz="2400" b="1" dirty="0" smtClean="0">
                <a:solidFill>
                  <a:schemeClr val="accent2">
                    <a:lumMod val="75000"/>
                  </a:schemeClr>
                </a:solidFill>
              </a:rPr>
              <a:t>lycée :  </a:t>
            </a:r>
            <a:endParaRPr lang="fr-BE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BE" dirty="0"/>
              <a:t>Un Conseiller Principal d’Education (CPE) intervient auprès des élèves en difficulté ou à besoins particuliers.</a:t>
            </a:r>
          </a:p>
          <a:p>
            <a:pPr marL="0" indent="0">
              <a:buNone/>
            </a:pPr>
            <a:r>
              <a:rPr lang="fr-BE" dirty="0">
                <a:solidFill>
                  <a:schemeClr val="accent6">
                    <a:lumMod val="50000"/>
                  </a:schemeClr>
                </a:solidFill>
              </a:rPr>
              <a:t>En vue d’anticiper le décrochage scolaire : </a:t>
            </a:r>
          </a:p>
          <a:p>
            <a:r>
              <a:rPr lang="fr-BE" dirty="0"/>
              <a:t>R</a:t>
            </a:r>
            <a:r>
              <a:rPr lang="fr-BE" dirty="0" smtClean="0"/>
              <a:t>éunions</a:t>
            </a:r>
            <a:r>
              <a:rPr lang="fr-BE" dirty="0"/>
              <a:t> régulières: Principal, CPE, AS, </a:t>
            </a:r>
            <a:r>
              <a:rPr lang="fr-BE" dirty="0" smtClean="0"/>
              <a:t>Infirmière </a:t>
            </a:r>
            <a:r>
              <a:rPr lang="fr-BE" dirty="0"/>
              <a:t>scolaire, </a:t>
            </a:r>
            <a:r>
              <a:rPr lang="fr-BE" dirty="0" smtClean="0"/>
              <a:t>Professeur </a:t>
            </a:r>
            <a:r>
              <a:rPr lang="fr-BE" dirty="0"/>
              <a:t>principal et </a:t>
            </a:r>
            <a:r>
              <a:rPr lang="fr-BE" b="1" dirty="0"/>
              <a:t>COP</a:t>
            </a:r>
            <a:r>
              <a:rPr lang="fr-BE" dirty="0"/>
              <a:t>, dans le souci d’une approche multifactorielle de l’analyse des situations. </a:t>
            </a:r>
          </a:p>
          <a:p>
            <a:r>
              <a:rPr lang="fr-BE" dirty="0"/>
              <a:t>Implication des familles et de </a:t>
            </a:r>
            <a:r>
              <a:rPr lang="fr-BE" dirty="0" smtClean="0"/>
              <a:t>l’élève.</a:t>
            </a:r>
            <a:endParaRPr lang="fr-BE" dirty="0"/>
          </a:p>
          <a:p>
            <a:r>
              <a:rPr lang="fr-BE" dirty="0"/>
              <a:t>Autres actions concrètes : aide aux devoirs, stage dans des lycées professionnel, fiche de liaison entre années, tutorat d’un prof,…</a:t>
            </a:r>
          </a:p>
          <a:p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10554159" y="143219"/>
            <a:ext cx="553998" cy="74231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BE" sz="1200" b="1" dirty="0" smtClean="0">
                <a:solidFill>
                  <a:schemeClr val="bg1">
                    <a:lumMod val="85000"/>
                  </a:schemeClr>
                </a:solidFill>
              </a:rPr>
              <a:t>Collèges</a:t>
            </a:r>
          </a:p>
          <a:p>
            <a:pPr algn="ctr"/>
            <a:r>
              <a:rPr lang="fr-BE" sz="1200" b="1" dirty="0">
                <a:solidFill>
                  <a:schemeClr val="bg1">
                    <a:lumMod val="85000"/>
                  </a:schemeClr>
                </a:solidFill>
              </a:rPr>
              <a:t>L</a:t>
            </a:r>
            <a:r>
              <a:rPr lang="fr-BE" sz="1200" b="1" dirty="0" smtClean="0">
                <a:solidFill>
                  <a:schemeClr val="bg1">
                    <a:lumMod val="85000"/>
                  </a:schemeClr>
                </a:solidFill>
              </a:rPr>
              <a:t>ycées</a:t>
            </a:r>
          </a:p>
        </p:txBody>
      </p:sp>
    </p:spTree>
    <p:extLst>
      <p:ext uri="{BB962C8B-B14F-4D97-AF65-F5344CB8AC3E}">
        <p14:creationId xmlns:p14="http://schemas.microsoft.com/office/powerpoint/2010/main" val="26376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 système scolaire français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2286000"/>
            <a:ext cx="9966436" cy="416052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b="1" dirty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fr-BE" sz="2400" b="1" dirty="0" smtClean="0">
                <a:solidFill>
                  <a:schemeClr val="accent2">
                    <a:lumMod val="75000"/>
                  </a:schemeClr>
                </a:solidFill>
              </a:rPr>
              <a:t>l’université :</a:t>
            </a:r>
            <a:endParaRPr lang="fr-BE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BE" dirty="0"/>
              <a:t>Typologie des décrocheurs :</a:t>
            </a:r>
          </a:p>
          <a:p>
            <a:pPr marL="0" indent="0">
              <a:buNone/>
            </a:pPr>
            <a:r>
              <a:rPr lang="fr-BE" b="1" dirty="0">
                <a:solidFill>
                  <a:schemeClr val="accent6">
                    <a:lumMod val="50000"/>
                  </a:schemeClr>
                </a:solidFill>
              </a:rPr>
              <a:t>« Les Faux » : </a:t>
            </a:r>
          </a:p>
          <a:p>
            <a:r>
              <a:rPr lang="fr-BE" dirty="0"/>
              <a:t>les étudiants fictifs, pendant 2 ans (bourse et couverture sociale) </a:t>
            </a:r>
          </a:p>
          <a:p>
            <a:r>
              <a:rPr lang="fr-BE" dirty="0"/>
              <a:t>les étudiants en attente (projet professionnel précis, en attente d’un concours)</a:t>
            </a:r>
          </a:p>
          <a:p>
            <a:r>
              <a:rPr lang="fr-BE" dirty="0"/>
              <a:t>les étudiants qui le subissent (maladies, problèmes familiaux, grossesse,…) </a:t>
            </a:r>
            <a:r>
              <a:rPr lang="fr-BE" dirty="0">
                <a:sym typeface="Wingdings 3" panose="05040102010807070707" pitchFamily="18" charset="2"/>
              </a:rPr>
              <a:t></a:t>
            </a:r>
            <a:r>
              <a:rPr lang="fr-BE" dirty="0"/>
              <a:t> quittent le système = majorité des décrocheurs</a:t>
            </a:r>
          </a:p>
          <a:p>
            <a:pPr marL="0" indent="0">
              <a:buNone/>
            </a:pPr>
            <a:r>
              <a:rPr lang="fr-BE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fr-BE" b="1" dirty="0">
                <a:solidFill>
                  <a:schemeClr val="accent6">
                    <a:lumMod val="50000"/>
                  </a:schemeClr>
                </a:solidFill>
              </a:rPr>
              <a:t> Les Vrais »</a:t>
            </a:r>
          </a:p>
          <a:p>
            <a:r>
              <a:rPr lang="fr-BE" dirty="0"/>
              <a:t>Les étudiants manquant de maturité (difficultés à se gérer)</a:t>
            </a:r>
          </a:p>
          <a:p>
            <a:r>
              <a:rPr lang="fr-BE" dirty="0"/>
              <a:t>Les étudiants manquant de méthode (beaucoup d’efforts pour peu de résultats)</a:t>
            </a:r>
          </a:p>
          <a:p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10554159" y="143219"/>
            <a:ext cx="461665" cy="74231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chemeClr val="bg1">
                    <a:lumMod val="85000"/>
                  </a:schemeClr>
                </a:solidFill>
              </a:rPr>
              <a:t>Unif</a:t>
            </a:r>
          </a:p>
        </p:txBody>
      </p:sp>
    </p:spTree>
    <p:extLst>
      <p:ext uri="{BB962C8B-B14F-4D97-AF65-F5344CB8AC3E}">
        <p14:creationId xmlns:p14="http://schemas.microsoft.com/office/powerpoint/2010/main" val="630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 système scolaire français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2603500"/>
            <a:ext cx="9443273" cy="3416300"/>
          </a:xfrm>
        </p:spPr>
        <p:txBody>
          <a:bodyPr/>
          <a:lstStyle/>
          <a:p>
            <a:endParaRPr lang="fr-BE" dirty="0" smtClean="0"/>
          </a:p>
          <a:p>
            <a:r>
              <a:rPr lang="fr-BE" dirty="0" smtClean="0"/>
              <a:t>Prévention</a:t>
            </a:r>
            <a:r>
              <a:rPr lang="fr-BE" dirty="0"/>
              <a:t> : lien avec lycée (forum, portes ouvertes, témoignages,…)</a:t>
            </a:r>
          </a:p>
          <a:p>
            <a:r>
              <a:rPr lang="fr-BE" dirty="0" smtClean="0"/>
              <a:t>Remèdes</a:t>
            </a:r>
            <a:r>
              <a:rPr lang="fr-BE" dirty="0"/>
              <a:t> </a:t>
            </a:r>
            <a:r>
              <a:rPr lang="fr-BE" dirty="0" smtClean="0"/>
              <a:t>: </a:t>
            </a:r>
            <a:r>
              <a:rPr lang="fr-BE" dirty="0"/>
              <a:t>tutorat (imposé)</a:t>
            </a:r>
          </a:p>
          <a:p>
            <a:r>
              <a:rPr lang="fr-BE" dirty="0" smtClean="0"/>
              <a:t>Plan </a:t>
            </a:r>
            <a:r>
              <a:rPr lang="fr-BE" dirty="0"/>
              <a:t>« réussir en licence » : projet d’établissement (actions sur les conditions d’apprentissage)</a:t>
            </a:r>
          </a:p>
          <a:p>
            <a:r>
              <a:rPr lang="fr-BE" dirty="0" smtClean="0"/>
              <a:t>Entretien </a:t>
            </a:r>
            <a:r>
              <a:rPr lang="fr-BE" dirty="0"/>
              <a:t>avec le chargé du département : analyse des difficultés et proposition d’aide (stage de découverte, info services extérieurs ex. : </a:t>
            </a:r>
            <a:r>
              <a:rPr lang="fr-BE" dirty="0" err="1"/>
              <a:t>MiLo</a:t>
            </a:r>
            <a:r>
              <a:rPr lang="fr-BE" dirty="0"/>
              <a:t>)</a:t>
            </a:r>
          </a:p>
          <a:p>
            <a:r>
              <a:rPr lang="fr-BE" dirty="0"/>
              <a:t>Entretien individuel avec le COP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10554159" y="143219"/>
            <a:ext cx="461665" cy="74231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chemeClr val="bg1">
                    <a:lumMod val="85000"/>
                  </a:schemeClr>
                </a:solidFill>
              </a:rPr>
              <a:t>Unif</a:t>
            </a:r>
          </a:p>
        </p:txBody>
      </p:sp>
    </p:spTree>
    <p:extLst>
      <p:ext uri="{BB962C8B-B14F-4D97-AF65-F5344CB8AC3E}">
        <p14:creationId xmlns:p14="http://schemas.microsoft.com/office/powerpoint/2010/main" val="23388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Service externe : </a:t>
            </a:r>
            <a:br>
              <a:rPr lang="fr-BE" dirty="0" smtClean="0"/>
            </a:br>
            <a:r>
              <a:rPr lang="fr-BE" sz="2800" dirty="0" smtClean="0"/>
              <a:t>Le </a:t>
            </a:r>
            <a:r>
              <a:rPr lang="fr-BE" sz="2800" dirty="0"/>
              <a:t>dispositif de remédiation éducative – Sas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BE" dirty="0" smtClean="0"/>
          </a:p>
          <a:p>
            <a:r>
              <a:rPr lang="fr-BE" dirty="0" smtClean="0"/>
              <a:t>Financé </a:t>
            </a:r>
            <a:r>
              <a:rPr lang="fr-BE" dirty="0"/>
              <a:t>par le conseil général (protection de l’enfance)</a:t>
            </a:r>
          </a:p>
          <a:p>
            <a:r>
              <a:rPr lang="fr-BE" dirty="0"/>
              <a:t>Partenaire de l’éducation nationale</a:t>
            </a:r>
          </a:p>
          <a:p>
            <a:r>
              <a:rPr lang="fr-BE" dirty="0"/>
              <a:t>Public : jeunes entre 12 et 18 ans en décrochage scolaire et qui ne trouvent pas leur place et jeunes non francophones</a:t>
            </a:r>
          </a:p>
          <a:p>
            <a:r>
              <a:rPr lang="fr-BE" dirty="0"/>
              <a:t>Accueil de +/- 30 jeunes pour 11 professionnels (direction, instit, éducateurs spécialisés, psychologue, psychiatre</a:t>
            </a:r>
            <a:r>
              <a:rPr lang="fr-BE" dirty="0" smtClean="0"/>
              <a:t>, …). </a:t>
            </a:r>
          </a:p>
          <a:p>
            <a:r>
              <a:rPr lang="fr-BE" dirty="0" smtClean="0"/>
              <a:t>Ouvert </a:t>
            </a:r>
            <a:r>
              <a:rPr lang="fr-BE" dirty="0"/>
              <a:t>4 jours/semaine</a:t>
            </a:r>
          </a:p>
          <a:p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10576193" y="239202"/>
            <a:ext cx="461665" cy="62429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BE" b="1" dirty="0" smtClean="0">
                <a:solidFill>
                  <a:schemeClr val="bg1">
                    <a:lumMod val="85000"/>
                  </a:schemeClr>
                </a:solidFill>
              </a:rPr>
              <a:t>SAS</a:t>
            </a:r>
            <a:endParaRPr lang="fr-BE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Service externe : </a:t>
            </a:r>
            <a:br>
              <a:rPr lang="fr-BE" dirty="0"/>
            </a:br>
            <a:r>
              <a:rPr lang="fr-BE" sz="2800" dirty="0"/>
              <a:t>Le dispositif de remédiation éducative – Sas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2434728"/>
            <a:ext cx="8825659" cy="3833870"/>
          </a:xfrm>
        </p:spPr>
        <p:txBody>
          <a:bodyPr>
            <a:normAutofit fontScale="85000" lnSpcReduction="10000"/>
          </a:bodyPr>
          <a:lstStyle/>
          <a:p>
            <a:endParaRPr lang="fr-BE" dirty="0"/>
          </a:p>
          <a:p>
            <a:pPr marL="0" indent="0">
              <a:buNone/>
            </a:pPr>
            <a:r>
              <a:rPr lang="fr-BE" sz="2100" b="1" dirty="0">
                <a:solidFill>
                  <a:schemeClr val="accent6">
                    <a:lumMod val="50000"/>
                  </a:schemeClr>
                </a:solidFill>
              </a:rPr>
              <a:t>Objectifs 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900" dirty="0"/>
              <a:t>Rétablir du mieux-être (effet thérapeutique)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900" dirty="0"/>
              <a:t>Se réconcilier avec les apprentissages, et avec les autres (adultes et pairs)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900" dirty="0"/>
              <a:t>Expérimenter le monde professionnel</a:t>
            </a:r>
          </a:p>
          <a:p>
            <a:endParaRPr lang="fr-BE" dirty="0"/>
          </a:p>
          <a:p>
            <a:pPr marL="0" indent="0">
              <a:buNone/>
            </a:pPr>
            <a:r>
              <a:rPr lang="fr-BE" sz="2100" b="1" dirty="0" smtClean="0">
                <a:solidFill>
                  <a:schemeClr val="accent6">
                    <a:lumMod val="50000"/>
                  </a:schemeClr>
                </a:solidFill>
              </a:rPr>
              <a:t>Admission</a:t>
            </a:r>
            <a:r>
              <a:rPr lang="fr-BE" sz="2100" b="1" dirty="0">
                <a:solidFill>
                  <a:schemeClr val="accent6">
                    <a:lumMod val="50000"/>
                  </a:schemeClr>
                </a:solidFill>
              </a:rPr>
              <a:t> :</a:t>
            </a:r>
            <a:r>
              <a:rPr lang="fr-BE" sz="2100" dirty="0"/>
              <a:t>	</a:t>
            </a:r>
            <a:endParaRPr lang="fr-BE" sz="21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900" dirty="0" smtClean="0"/>
              <a:t>avec </a:t>
            </a:r>
            <a:r>
              <a:rPr lang="fr-BE" sz="1900" dirty="0"/>
              <a:t>l’accord du jeune et de sa famille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900" dirty="0"/>
              <a:t>Pour maximum 1 année scolaire (souvent 6 mois) reconductible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900" dirty="0"/>
              <a:t>Temps plein de jour, temps partiel (+ école) ou temps aménagé (15 ans)</a:t>
            </a:r>
          </a:p>
          <a:p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10576193" y="239202"/>
            <a:ext cx="461665" cy="62429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BE" b="1" dirty="0" smtClean="0">
                <a:solidFill>
                  <a:schemeClr val="bg1">
                    <a:lumMod val="85000"/>
                  </a:schemeClr>
                </a:solidFill>
              </a:rPr>
              <a:t>SAS</a:t>
            </a:r>
            <a:endParaRPr lang="fr-BE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EBEBEB"/>
                </a:solidFill>
              </a:rPr>
              <a:t>Service externe : </a:t>
            </a:r>
            <a:br>
              <a:rPr lang="fr-BE" dirty="0">
                <a:solidFill>
                  <a:srgbClr val="EBEBEB"/>
                </a:solidFill>
              </a:rPr>
            </a:br>
            <a:r>
              <a:rPr lang="fr-BE" sz="2800" dirty="0">
                <a:solidFill>
                  <a:srgbClr val="EBEBEB"/>
                </a:solidFill>
              </a:rPr>
              <a:t>Le dispositif de remédiation éducative – Sas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pPr marL="0" indent="0">
              <a:buNone/>
            </a:pPr>
            <a:r>
              <a:rPr lang="fr-BE" b="1" dirty="0" smtClean="0">
                <a:solidFill>
                  <a:schemeClr val="accent6">
                    <a:lumMod val="50000"/>
                  </a:schemeClr>
                </a:solidFill>
              </a:rPr>
              <a:t>Emploi </a:t>
            </a:r>
            <a:r>
              <a:rPr lang="fr-BE" b="1" dirty="0">
                <a:solidFill>
                  <a:schemeClr val="accent6">
                    <a:lumMod val="50000"/>
                  </a:schemeClr>
                </a:solidFill>
              </a:rPr>
              <a:t>du temps : </a:t>
            </a:r>
            <a:endParaRPr lang="fr-BE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BE" dirty="0" smtClean="0"/>
              <a:t>Ateliers</a:t>
            </a:r>
            <a:r>
              <a:rPr lang="fr-BE" dirty="0"/>
              <a:t> d’expression et de créativité (musique, esthétique, art, sport, technique,…), cours (classes de 3 élèves), stages, entretien individuel, </a:t>
            </a:r>
          </a:p>
          <a:p>
            <a:pPr marL="0" indent="0">
              <a:buNone/>
            </a:pPr>
            <a:r>
              <a:rPr lang="fr-BE" b="1" dirty="0">
                <a:solidFill>
                  <a:schemeClr val="accent6">
                    <a:lumMod val="50000"/>
                  </a:schemeClr>
                </a:solidFill>
              </a:rPr>
              <a:t>Réinsertion : </a:t>
            </a:r>
            <a:endParaRPr lang="fr-BE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BE" dirty="0" smtClean="0"/>
              <a:t>50 </a:t>
            </a:r>
            <a:r>
              <a:rPr lang="fr-BE" dirty="0"/>
              <a:t>% de réussite vers de l’enseignement en alternance. Les autres partent vers d’autres structures (hôpital, justice,…).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10576193" y="239202"/>
            <a:ext cx="461665" cy="62429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BE" b="1" dirty="0" smtClean="0">
                <a:solidFill>
                  <a:schemeClr val="bg1">
                    <a:lumMod val="85000"/>
                  </a:schemeClr>
                </a:solidFill>
              </a:rPr>
              <a:t>SAS</a:t>
            </a:r>
            <a:endParaRPr lang="fr-BE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7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EBEBEB"/>
                </a:solidFill>
              </a:rPr>
              <a:t>Service externe : </a:t>
            </a:r>
            <a:br>
              <a:rPr lang="fr-BE" dirty="0">
                <a:solidFill>
                  <a:srgbClr val="EBEBEB"/>
                </a:solidFill>
              </a:rPr>
            </a:br>
            <a:r>
              <a:rPr lang="fr-BE" sz="2800" dirty="0"/>
              <a:t>Mission Locale (</a:t>
            </a:r>
            <a:r>
              <a:rPr lang="fr-BE" sz="2800" dirty="0" err="1"/>
              <a:t>MiLo</a:t>
            </a:r>
            <a:r>
              <a:rPr lang="fr-BE" sz="2800" dirty="0"/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b="1" dirty="0">
                <a:solidFill>
                  <a:schemeClr val="accent6">
                    <a:lumMod val="50000"/>
                  </a:schemeClr>
                </a:solidFill>
              </a:rPr>
              <a:t>Public : </a:t>
            </a:r>
            <a:endParaRPr lang="fr-BE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BE" dirty="0"/>
              <a:t>J</a:t>
            </a:r>
            <a:r>
              <a:rPr lang="fr-BE" dirty="0" smtClean="0"/>
              <a:t>eunes </a:t>
            </a:r>
            <a:r>
              <a:rPr lang="fr-BE" dirty="0"/>
              <a:t>de 16 à 25 ans déscolarisés, en recherche d’emploi ou exerçant une activité salariée. Suivi individualisé et non contraignant</a:t>
            </a:r>
          </a:p>
          <a:p>
            <a:pPr marL="0" indent="0">
              <a:buNone/>
            </a:pPr>
            <a:r>
              <a:rPr lang="fr-BE" b="1" dirty="0">
                <a:solidFill>
                  <a:schemeClr val="accent6">
                    <a:lumMod val="50000"/>
                  </a:schemeClr>
                </a:solidFill>
              </a:rPr>
              <a:t>Missions :</a:t>
            </a:r>
            <a:r>
              <a:rPr lang="fr-BE" dirty="0"/>
              <a:t>	</a:t>
            </a:r>
            <a:endParaRPr lang="fr-BE" dirty="0" smtClean="0"/>
          </a:p>
          <a:p>
            <a:r>
              <a:rPr lang="fr-BE" dirty="0" smtClean="0"/>
              <a:t>Accueil</a:t>
            </a:r>
          </a:p>
          <a:p>
            <a:r>
              <a:rPr lang="fr-BE" dirty="0" smtClean="0">
                <a:solidFill>
                  <a:schemeClr val="tx1"/>
                </a:solidFill>
              </a:rPr>
              <a:t>Orientation</a:t>
            </a:r>
            <a:r>
              <a:rPr lang="fr-BE" dirty="0">
                <a:solidFill>
                  <a:schemeClr val="tx1"/>
                </a:solidFill>
              </a:rPr>
              <a:t> :</a:t>
            </a:r>
            <a:r>
              <a:rPr lang="fr-BE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BE" dirty="0" smtClean="0"/>
              <a:t>Développement </a:t>
            </a:r>
            <a:r>
              <a:rPr lang="fr-BE" dirty="0"/>
              <a:t>d’un projet personnel et professionnel (bilan de compétence, atelier d’aide à l’orientation, identification des métiers qui leur correspond,…)</a:t>
            </a:r>
          </a:p>
          <a:p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10576193" y="154236"/>
            <a:ext cx="461665" cy="7092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BE" b="1" dirty="0" smtClean="0">
                <a:solidFill>
                  <a:schemeClr val="bg1">
                    <a:lumMod val="85000"/>
                  </a:schemeClr>
                </a:solidFill>
              </a:rPr>
              <a:t>MILO</a:t>
            </a:r>
            <a:endParaRPr lang="fr-BE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EBEBEB"/>
                </a:solidFill>
              </a:rPr>
              <a:t>Service externe : </a:t>
            </a:r>
            <a:br>
              <a:rPr lang="fr-BE" dirty="0">
                <a:solidFill>
                  <a:srgbClr val="EBEBEB"/>
                </a:solidFill>
              </a:rPr>
            </a:br>
            <a:r>
              <a:rPr lang="fr-BE" sz="2800" dirty="0">
                <a:solidFill>
                  <a:srgbClr val="EBEBEB"/>
                </a:solidFill>
              </a:rPr>
              <a:t>Mission Locale (</a:t>
            </a:r>
            <a:r>
              <a:rPr lang="fr-BE" sz="2800" dirty="0" err="1">
                <a:solidFill>
                  <a:srgbClr val="EBEBEB"/>
                </a:solidFill>
              </a:rPr>
              <a:t>MiLo</a:t>
            </a:r>
            <a:r>
              <a:rPr lang="fr-BE" sz="2800" dirty="0">
                <a:solidFill>
                  <a:srgbClr val="EBEBEB"/>
                </a:solidFill>
              </a:rPr>
              <a:t>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>
                <a:solidFill>
                  <a:schemeClr val="tx1"/>
                </a:solidFill>
              </a:rPr>
              <a:t>Formation : </a:t>
            </a:r>
            <a:r>
              <a:rPr lang="fr-BE" dirty="0" smtClean="0"/>
              <a:t>Préparation à la formation qualifiante, acquisition des savoirs de base, alphabétisation,…</a:t>
            </a:r>
          </a:p>
          <a:p>
            <a:r>
              <a:rPr lang="fr-BE" dirty="0" smtClean="0"/>
              <a:t>Insertion </a:t>
            </a:r>
            <a:r>
              <a:rPr lang="fr-BE" dirty="0"/>
              <a:t>professionnelle et recherche d’emploi ( offre, </a:t>
            </a:r>
            <a:r>
              <a:rPr lang="fr-BE" dirty="0" smtClean="0"/>
              <a:t>lien avec </a:t>
            </a:r>
            <a:r>
              <a:rPr lang="fr-BE" dirty="0"/>
              <a:t>employeur, contrat, immersion en entreprise…)</a:t>
            </a:r>
          </a:p>
          <a:p>
            <a:r>
              <a:rPr lang="fr-BE" dirty="0">
                <a:solidFill>
                  <a:schemeClr val="tx1"/>
                </a:solidFill>
              </a:rPr>
              <a:t>Vie sociale </a:t>
            </a:r>
            <a:r>
              <a:rPr lang="fr-BE" dirty="0" smtClean="0">
                <a:solidFill>
                  <a:schemeClr val="tx1"/>
                </a:solidFill>
              </a:rPr>
              <a:t>: </a:t>
            </a:r>
            <a:r>
              <a:rPr lang="fr-BE" dirty="0" smtClean="0"/>
              <a:t>Démarches </a:t>
            </a:r>
            <a:r>
              <a:rPr lang="fr-BE" dirty="0"/>
              <a:t>concernant le logement, la mobilité, les aides financières, les loisirs, la santé,…</a:t>
            </a:r>
          </a:p>
          <a:p>
            <a:pPr marL="0" indent="0">
              <a:buNone/>
            </a:pPr>
            <a:r>
              <a:rPr lang="fr-BE" b="1" dirty="0">
                <a:solidFill>
                  <a:schemeClr val="accent6">
                    <a:lumMod val="50000"/>
                  </a:schemeClr>
                </a:solidFill>
              </a:rPr>
              <a:t>But :</a:t>
            </a:r>
          </a:p>
          <a:p>
            <a:r>
              <a:rPr lang="fr-BE" dirty="0"/>
              <a:t> </a:t>
            </a:r>
            <a:r>
              <a:rPr lang="fr-BE" dirty="0" smtClean="0"/>
              <a:t>Eviter </a:t>
            </a:r>
            <a:r>
              <a:rPr lang="fr-BE" dirty="0"/>
              <a:t>l’exclusion</a:t>
            </a:r>
          </a:p>
          <a:p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10576193" y="154236"/>
            <a:ext cx="461665" cy="7092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BE" b="1" dirty="0" smtClean="0">
                <a:solidFill>
                  <a:schemeClr val="bg1">
                    <a:lumMod val="85000"/>
                  </a:schemeClr>
                </a:solidFill>
              </a:rPr>
              <a:t>MILO</a:t>
            </a:r>
            <a:endParaRPr lang="fr-BE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6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Merci pour votre attention…</a:t>
            </a:r>
            <a:endParaRPr lang="fr-BE" dirty="0"/>
          </a:p>
        </p:txBody>
      </p:sp>
      <p:pic>
        <p:nvPicPr>
          <p:cNvPr id="4" name="Espace réservé du contenu 3" descr="C:\Users\DOMINIQUE\AppData\Local\Microsoft\Windows\Temporary Internet Files\Content.Word\IMG_748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399" y="2726172"/>
            <a:ext cx="4627084" cy="3311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098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/>
              <a:t>Centre d’Information et d’Orientation (CIO)</a:t>
            </a:r>
            <a:br>
              <a:rPr lang="fr-BE" sz="3200" dirty="0"/>
            </a:b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0207" y="2603500"/>
            <a:ext cx="8825659" cy="3416300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endParaRPr lang="fr-BE" dirty="0"/>
          </a:p>
          <a:p>
            <a:r>
              <a:rPr lang="fr-BE" dirty="0" smtClean="0"/>
              <a:t>Lieu </a:t>
            </a:r>
            <a:r>
              <a:rPr lang="fr-BE" dirty="0"/>
              <a:t>d’écoute, d’information et de conseil, ouvert à </a:t>
            </a:r>
            <a:r>
              <a:rPr lang="fr-BE" dirty="0" smtClean="0"/>
              <a:t>toute personne </a:t>
            </a:r>
            <a:r>
              <a:rPr lang="fr-BE" dirty="0"/>
              <a:t>en recherche d’aide pour construire son parcours scolaire et professionnel (majoritairement des jeunes de 11 à 26 ans</a:t>
            </a:r>
            <a:r>
              <a:rPr lang="fr-BE" dirty="0" smtClean="0"/>
              <a:t>)</a:t>
            </a:r>
          </a:p>
          <a:p>
            <a:pPr marL="0" indent="0">
              <a:buNone/>
            </a:pPr>
            <a:endParaRPr lang="fr-BE" dirty="0"/>
          </a:p>
          <a:p>
            <a:r>
              <a:rPr lang="fr-BE" dirty="0"/>
              <a:t>Avec ou sans </a:t>
            </a:r>
            <a:r>
              <a:rPr lang="fr-BE" dirty="0" smtClean="0"/>
              <a:t>RDV</a:t>
            </a: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10576193" y="239202"/>
            <a:ext cx="461665" cy="62429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BE" b="1" dirty="0" smtClean="0">
                <a:solidFill>
                  <a:schemeClr val="bg1">
                    <a:lumMod val="85000"/>
                  </a:schemeClr>
                </a:solidFill>
              </a:rPr>
              <a:t>CIO</a:t>
            </a:r>
            <a:endParaRPr lang="fr-BE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7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Centre d’Information et d’Orientation (CIO)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2613660"/>
            <a:ext cx="8825659" cy="3416300"/>
          </a:xfrm>
        </p:spPr>
        <p:txBody>
          <a:bodyPr/>
          <a:lstStyle/>
          <a:p>
            <a:pPr marL="0" lvl="0" indent="0">
              <a:buClr>
                <a:srgbClr val="B31166"/>
              </a:buClr>
              <a:buNone/>
            </a:pPr>
            <a:endParaRPr lang="fr-BE" sz="2400" b="1" dirty="0" smtClean="0">
              <a:solidFill>
                <a:srgbClr val="E33D6F">
                  <a:lumMod val="75000"/>
                </a:srgbClr>
              </a:solidFill>
            </a:endParaRPr>
          </a:p>
          <a:p>
            <a:pPr marL="0" lvl="0" indent="0">
              <a:buClr>
                <a:srgbClr val="B31166"/>
              </a:buClr>
              <a:buNone/>
            </a:pPr>
            <a:r>
              <a:rPr lang="fr-BE" sz="2400" b="1" dirty="0" smtClean="0">
                <a:solidFill>
                  <a:srgbClr val="E33D6F">
                    <a:lumMod val="75000"/>
                  </a:srgbClr>
                </a:solidFill>
              </a:rPr>
              <a:t>Le </a:t>
            </a:r>
            <a:r>
              <a:rPr lang="fr-BE" sz="2400" b="1" dirty="0">
                <a:solidFill>
                  <a:srgbClr val="E33D6F">
                    <a:lumMod val="75000"/>
                  </a:srgbClr>
                </a:solidFill>
              </a:rPr>
              <a:t>personnel : </a:t>
            </a:r>
            <a:r>
              <a:rPr lang="fr-BE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  <a:endParaRPr lang="fr-BE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B31166"/>
              </a:buClr>
              <a:buNone/>
            </a:pPr>
            <a:endParaRPr lang="fr-BE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B31166"/>
              </a:buClr>
              <a:buFont typeface="Wingdings" panose="05000000000000000000" pitchFamily="2" charset="2"/>
              <a:buChar char="ü"/>
            </a:pPr>
            <a:r>
              <a:rPr lang="fr-BE" dirty="0">
                <a:solidFill>
                  <a:prstClr val="black">
                    <a:lumMod val="75000"/>
                    <a:lumOff val="25000"/>
                  </a:prstClr>
                </a:solidFill>
              </a:rPr>
              <a:t>Un directeur</a:t>
            </a:r>
          </a:p>
          <a:p>
            <a:pPr lvl="1">
              <a:buClr>
                <a:srgbClr val="B31166"/>
              </a:buClr>
              <a:buFont typeface="Wingdings" panose="05000000000000000000" pitchFamily="2" charset="2"/>
              <a:buChar char="ü"/>
            </a:pPr>
            <a:r>
              <a:rPr lang="fr-BE" dirty="0">
                <a:solidFill>
                  <a:prstClr val="black">
                    <a:lumMod val="75000"/>
                    <a:lumOff val="25000"/>
                  </a:prstClr>
                </a:solidFill>
              </a:rPr>
              <a:t>D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es </a:t>
            </a:r>
            <a:r>
              <a:rPr lang="fr-BE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Conseillers d’Orientation 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Psychologues </a:t>
            </a:r>
            <a:r>
              <a:rPr lang="fr-BE" dirty="0">
                <a:solidFill>
                  <a:prstClr val="black">
                    <a:lumMod val="75000"/>
                    <a:lumOff val="25000"/>
                  </a:prstClr>
                </a:solidFill>
              </a:rPr>
              <a:t>(COP)</a:t>
            </a:r>
          </a:p>
          <a:p>
            <a:pPr lvl="1">
              <a:buClr>
                <a:srgbClr val="B31166"/>
              </a:buClr>
              <a:buFont typeface="Wingdings" panose="05000000000000000000" pitchFamily="2" charset="2"/>
              <a:buChar char="ü"/>
            </a:pPr>
            <a:r>
              <a:rPr lang="fr-BE" dirty="0">
                <a:solidFill>
                  <a:prstClr val="black">
                    <a:lumMod val="75000"/>
                    <a:lumOff val="25000"/>
                  </a:prstClr>
                </a:solidFill>
              </a:rPr>
              <a:t>D</a:t>
            </a:r>
            <a:r>
              <a:rPr lang="fr-BE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 </a:t>
            </a:r>
            <a:r>
              <a:rPr lang="fr-BE">
                <a:solidFill>
                  <a:prstClr val="black">
                    <a:lumMod val="75000"/>
                    <a:lumOff val="25000"/>
                  </a:prstClr>
                </a:solidFill>
              </a:rPr>
              <a:t>personnel </a:t>
            </a:r>
            <a:r>
              <a:rPr lang="fr-BE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administratif</a:t>
            </a:r>
            <a:endParaRPr lang="fr-BE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B31166"/>
              </a:buClr>
            </a:pPr>
            <a:r>
              <a:rPr lang="fr-BE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agents sont soumis au code de </a:t>
            </a:r>
            <a:r>
              <a:rPr lang="fr-BE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déontologie</a:t>
            </a:r>
            <a:endParaRPr lang="fr-BE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10576193" y="239202"/>
            <a:ext cx="461665" cy="62429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BE" b="1" dirty="0" smtClean="0">
                <a:solidFill>
                  <a:schemeClr val="bg1">
                    <a:lumMod val="85000"/>
                  </a:schemeClr>
                </a:solidFill>
              </a:rPr>
              <a:t>CIO</a:t>
            </a:r>
            <a:endParaRPr lang="fr-BE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0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Centre d’Information et d’Orientation (CIO)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z="2400" b="1" dirty="0">
                <a:solidFill>
                  <a:schemeClr val="accent2">
                    <a:lumMod val="75000"/>
                  </a:schemeClr>
                </a:solidFill>
              </a:rPr>
              <a:t>Sur place </a:t>
            </a:r>
            <a:r>
              <a:rPr lang="fr-BE" sz="24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fr-BE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BE" dirty="0"/>
              <a:t>Un accès libre à la documentation de l’ONISEP (info nationale et régionale sur les métiers et les formations) et </a:t>
            </a:r>
            <a:r>
              <a:rPr lang="fr-BE" dirty="0" smtClean="0"/>
              <a:t>aux multimédia</a:t>
            </a:r>
            <a:endParaRPr lang="fr-BE" dirty="0"/>
          </a:p>
          <a:p>
            <a:r>
              <a:rPr lang="fr-BE" dirty="0"/>
              <a:t>Une consultation documentaire assistée</a:t>
            </a:r>
          </a:p>
          <a:p>
            <a:r>
              <a:rPr lang="fr-BE" dirty="0"/>
              <a:t>Des logiciels d’aide à l’orientation</a:t>
            </a:r>
          </a:p>
          <a:p>
            <a:r>
              <a:rPr lang="fr-BE" dirty="0"/>
              <a:t>Un entretien de conseil avec un COP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10576193" y="239202"/>
            <a:ext cx="461665" cy="62429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BE" b="1" dirty="0" smtClean="0">
                <a:solidFill>
                  <a:schemeClr val="bg1">
                    <a:lumMod val="85000"/>
                  </a:schemeClr>
                </a:solidFill>
              </a:rPr>
              <a:t>CIO</a:t>
            </a:r>
            <a:endParaRPr lang="fr-BE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Centre d’Information et d’Orientation (CIO)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z="2400" b="1" dirty="0">
                <a:solidFill>
                  <a:schemeClr val="accent2">
                    <a:lumMod val="75000"/>
                  </a:schemeClr>
                </a:solidFill>
              </a:rPr>
              <a:t>Les priorités : </a:t>
            </a:r>
            <a:endParaRPr lang="fr-BE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BE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fr-BE" dirty="0"/>
              <a:t>Répondre aux besoins éducatifs des élèves </a:t>
            </a:r>
          </a:p>
          <a:p>
            <a:pPr lvl="0"/>
            <a:r>
              <a:rPr lang="fr-BE" dirty="0" smtClean="0"/>
              <a:t>Lutter </a:t>
            </a:r>
            <a:r>
              <a:rPr lang="fr-BE" dirty="0"/>
              <a:t>contre le décrochage scolaire (prérogative nationale) et les sorties sans diplôme</a:t>
            </a:r>
          </a:p>
          <a:p>
            <a:pPr lvl="0"/>
            <a:r>
              <a:rPr lang="fr-BE" dirty="0"/>
              <a:t>Favoriser un meilleur accès des élèves des milieux socialement défavorisés à des parcours de réussite et d’excellence</a:t>
            </a:r>
          </a:p>
          <a:p>
            <a:pPr lvl="0"/>
            <a:r>
              <a:rPr lang="fr-BE" dirty="0"/>
              <a:t>Mieux connaître les pratiques d’information des 15-30 ans.</a:t>
            </a:r>
          </a:p>
          <a:p>
            <a:pPr marL="0" indent="0">
              <a:buNone/>
            </a:pPr>
            <a:endParaRPr lang="fr-BE" dirty="0"/>
          </a:p>
          <a:p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10576193" y="239202"/>
            <a:ext cx="461665" cy="62429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BE" b="1" dirty="0" smtClean="0">
                <a:solidFill>
                  <a:schemeClr val="bg1">
                    <a:lumMod val="85000"/>
                  </a:schemeClr>
                </a:solidFill>
              </a:rPr>
              <a:t>CIO</a:t>
            </a:r>
            <a:endParaRPr lang="fr-BE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3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Centre d’Information et d’Orientation (CIO)</a:t>
            </a:r>
          </a:p>
        </p:txBody>
      </p:sp>
      <p:pic>
        <p:nvPicPr>
          <p:cNvPr id="4" name="Espace réservé du contenu 3" descr="H:\Dijon\photo academia 05.14\Anne\IMG_737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1718" y="2603500"/>
            <a:ext cx="4552876" cy="3416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ZoneTexte 4"/>
          <p:cNvSpPr txBox="1"/>
          <p:nvPr/>
        </p:nvSpPr>
        <p:spPr>
          <a:xfrm>
            <a:off x="10576193" y="239202"/>
            <a:ext cx="461665" cy="62429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BE" b="1" dirty="0" smtClean="0">
                <a:solidFill>
                  <a:schemeClr val="bg1">
                    <a:lumMod val="85000"/>
                  </a:schemeClr>
                </a:solidFill>
              </a:rPr>
              <a:t>CIO</a:t>
            </a:r>
            <a:endParaRPr lang="fr-BE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 système scolaire français</a:t>
            </a:r>
            <a:br>
              <a:rPr lang="fr-BE" dirty="0"/>
            </a:br>
            <a:endParaRPr lang="fr-BE" dirty="0"/>
          </a:p>
        </p:txBody>
      </p:sp>
      <p:pic>
        <p:nvPicPr>
          <p:cNvPr id="4" name="Espace réservé du contenu 3" descr="http://upload.wikimedia.org/wikipedia/commons/e/eb/Enseign_France_-_Secondaire_-_2009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10" y="2592483"/>
            <a:ext cx="6040599" cy="29710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593932" y="5811264"/>
            <a:ext cx="428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fr-BE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N.B. : Obligation scolaire jusque 16 ans.</a:t>
            </a:r>
            <a:endParaRPr lang="fr-BE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554159" y="143218"/>
            <a:ext cx="369332" cy="92541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BE" sz="1200" b="1" dirty="0" smtClean="0">
                <a:solidFill>
                  <a:schemeClr val="bg1">
                    <a:lumMod val="85000"/>
                  </a:schemeClr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201198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 système scolaire français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7499" y="2614517"/>
            <a:ext cx="10346656" cy="3416300"/>
          </a:xfrm>
        </p:spPr>
        <p:txBody>
          <a:bodyPr/>
          <a:lstStyle/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sz="2400" b="1" dirty="0" smtClean="0">
                <a:solidFill>
                  <a:schemeClr val="accent2">
                    <a:lumMod val="75000"/>
                  </a:schemeClr>
                </a:solidFill>
              </a:rPr>
              <a:t>Visite </a:t>
            </a:r>
            <a:r>
              <a:rPr lang="fr-BE" sz="2400" b="1" dirty="0">
                <a:solidFill>
                  <a:schemeClr val="accent2">
                    <a:lumMod val="75000"/>
                  </a:schemeClr>
                </a:solidFill>
              </a:rPr>
              <a:t>d’établissements scolaires (collège, lycée, université), afin </a:t>
            </a:r>
            <a:r>
              <a:rPr lang="fr-BE" sz="2400" b="1" dirty="0" smtClean="0">
                <a:solidFill>
                  <a:schemeClr val="accent2">
                    <a:lumMod val="75000"/>
                  </a:schemeClr>
                </a:solidFill>
              </a:rPr>
              <a:t>de :</a:t>
            </a:r>
            <a:endParaRPr lang="fr-BE" sz="2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BE" dirty="0" smtClean="0"/>
              <a:t>cerner </a:t>
            </a:r>
            <a:r>
              <a:rPr lang="fr-BE" dirty="0"/>
              <a:t>le système éducatif  français </a:t>
            </a:r>
          </a:p>
          <a:p>
            <a:r>
              <a:rPr lang="fr-BE" dirty="0" smtClean="0"/>
              <a:t>identifier </a:t>
            </a:r>
            <a:r>
              <a:rPr lang="fr-BE" dirty="0"/>
              <a:t>les démarches proposées par chacun en matière de décrochage et d’accrochage scolaire</a:t>
            </a:r>
            <a:r>
              <a:rPr lang="fr-BE" dirty="0" smtClean="0"/>
              <a:t>.</a:t>
            </a: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10609243" y="0"/>
            <a:ext cx="353943" cy="11127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BE" sz="1100" b="1" dirty="0" smtClean="0">
                <a:solidFill>
                  <a:schemeClr val="bg1">
                    <a:lumMod val="85000"/>
                  </a:schemeClr>
                </a:solidFill>
              </a:rPr>
              <a:t>Etablissements</a:t>
            </a:r>
          </a:p>
        </p:txBody>
      </p:sp>
    </p:spTree>
    <p:extLst>
      <p:ext uri="{BB962C8B-B14F-4D97-AF65-F5344CB8AC3E}">
        <p14:creationId xmlns:p14="http://schemas.microsoft.com/office/powerpoint/2010/main" val="23089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 système scolaire français</a:t>
            </a:r>
          </a:p>
        </p:txBody>
      </p:sp>
      <p:pic>
        <p:nvPicPr>
          <p:cNvPr id="5" name="Image 4" descr="C:\Users\DOMINIQUE\AppData\Local\Microsoft\Windows\Temporary Internet Files\Content.Word\DSCN09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990" y="2525077"/>
            <a:ext cx="4899660" cy="30319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3900752" y="6028896"/>
            <a:ext cx="489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Lycée d’état Stephen </a:t>
            </a:r>
            <a:r>
              <a:rPr lang="fr-BE" dirty="0" err="1"/>
              <a:t>Liégeard</a:t>
            </a:r>
            <a:r>
              <a:rPr lang="fr-BE" dirty="0"/>
              <a:t> (</a:t>
            </a:r>
            <a:r>
              <a:rPr lang="fr-BE" dirty="0" err="1"/>
              <a:t>Brochon</a:t>
            </a:r>
            <a:r>
              <a:rPr lang="fr-BE" dirty="0"/>
              <a:t>)</a:t>
            </a:r>
          </a:p>
        </p:txBody>
      </p:sp>
      <p:pic>
        <p:nvPicPr>
          <p:cNvPr id="8" name="Espace réservé du contenu 3" descr="H:\Dijon\photo academia 05.14\Cathy\DSCN0958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20" y="2443480"/>
            <a:ext cx="4556312" cy="3416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2578854"/>
            <a:ext cx="8825659" cy="3416300"/>
          </a:xfrm>
        </p:spPr>
        <p:txBody>
          <a:bodyPr/>
          <a:lstStyle/>
          <a:p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10609243" y="0"/>
            <a:ext cx="353943" cy="11127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BE" sz="1100" b="1" dirty="0" smtClean="0">
                <a:solidFill>
                  <a:schemeClr val="bg1">
                    <a:lumMod val="85000"/>
                  </a:schemeClr>
                </a:solidFill>
              </a:rPr>
              <a:t>Etablissements</a:t>
            </a:r>
          </a:p>
        </p:txBody>
      </p:sp>
    </p:spTree>
    <p:extLst>
      <p:ext uri="{BB962C8B-B14F-4D97-AF65-F5344CB8AC3E}">
        <p14:creationId xmlns:p14="http://schemas.microsoft.com/office/powerpoint/2010/main" val="20786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Direction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Direction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rection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205</TotalTime>
  <Words>256</Words>
  <Application>Microsoft Office PowerPoint</Application>
  <PresentationFormat>Personnalisé</PresentationFormat>
  <Paragraphs>124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Direction Ion</vt:lpstr>
      <vt:lpstr>      ACADEMIA 2014 STAGE DU 12 AU 16 MAI – DIJON   LUTTE CONTRE LE DECROCHAGE SCOLAIRE : "YES WE MUST, YES WE WILL" </vt:lpstr>
      <vt:lpstr>Centre d’Information et d’Orientation (CIO) </vt:lpstr>
      <vt:lpstr>Centre d’Information et d’Orientation (CIO)</vt:lpstr>
      <vt:lpstr>Centre d’Information et d’Orientation (CIO)</vt:lpstr>
      <vt:lpstr>Centre d’Information et d’Orientation (CIO)</vt:lpstr>
      <vt:lpstr>Centre d’Information et d’Orientation (CIO)</vt:lpstr>
      <vt:lpstr>Le système scolaire français </vt:lpstr>
      <vt:lpstr>Le système scolaire français</vt:lpstr>
      <vt:lpstr>Le système scolaire français</vt:lpstr>
      <vt:lpstr>Le système scolaire français</vt:lpstr>
      <vt:lpstr>Le système scolaire français</vt:lpstr>
      <vt:lpstr>Le système scolaire français</vt:lpstr>
      <vt:lpstr>Le système scolaire français</vt:lpstr>
      <vt:lpstr>Service externe :  Le dispositif de remédiation éducative – Sas</vt:lpstr>
      <vt:lpstr>Service externe :  Le dispositif de remédiation éducative – Sas</vt:lpstr>
      <vt:lpstr>Service externe :  Le dispositif de remédiation éducative – Sas</vt:lpstr>
      <vt:lpstr>Service externe :  Mission Locale (MiLo)</vt:lpstr>
      <vt:lpstr>Service externe :  Mission Locale (MiLo)</vt:lpstr>
      <vt:lpstr>Merci pour votre attention…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ACADEMIA 2014 STAGE DU 12 AU 16 MAI – DIJON   LUTTE CONTRE LE DECROCHAGE SCOLAIRE : "YES WE MUST, YES WE WILL"</dc:title>
  <dc:creator>Stéphanie</dc:creator>
  <cp:lastModifiedBy>DOMINIQUE</cp:lastModifiedBy>
  <cp:revision>25</cp:revision>
  <cp:lastPrinted>2014-06-16T14:42:04Z</cp:lastPrinted>
  <dcterms:created xsi:type="dcterms:W3CDTF">2014-06-11T06:42:20Z</dcterms:created>
  <dcterms:modified xsi:type="dcterms:W3CDTF">2014-06-16T14:57:53Z</dcterms:modified>
</cp:coreProperties>
</file>